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58" r:id="rId3"/>
    <p:sldId id="259" r:id="rId4"/>
    <p:sldId id="279" r:id="rId5"/>
    <p:sldId id="358" r:id="rId6"/>
    <p:sldId id="314" r:id="rId7"/>
    <p:sldId id="313" r:id="rId8"/>
    <p:sldId id="334" r:id="rId9"/>
    <p:sldId id="315" r:id="rId10"/>
    <p:sldId id="316" r:id="rId11"/>
    <p:sldId id="317" r:id="rId12"/>
    <p:sldId id="280" r:id="rId13"/>
    <p:sldId id="281" r:id="rId14"/>
    <p:sldId id="282" r:id="rId15"/>
    <p:sldId id="335" r:id="rId16"/>
    <p:sldId id="336" r:id="rId17"/>
    <p:sldId id="319" r:id="rId18"/>
    <p:sldId id="325" r:id="rId19"/>
    <p:sldId id="337" r:id="rId20"/>
    <p:sldId id="277" r:id="rId21"/>
    <p:sldId id="338" r:id="rId22"/>
    <p:sldId id="359" r:id="rId23"/>
    <p:sldId id="361" r:id="rId24"/>
    <p:sldId id="360" r:id="rId25"/>
    <p:sldId id="362" r:id="rId26"/>
    <p:sldId id="363" r:id="rId27"/>
    <p:sldId id="364" r:id="rId28"/>
    <p:sldId id="340" r:id="rId29"/>
    <p:sldId id="357" r:id="rId30"/>
    <p:sldId id="326" r:id="rId31"/>
    <p:sldId id="341" r:id="rId32"/>
    <p:sldId id="342" r:id="rId33"/>
    <p:sldId id="343" r:id="rId34"/>
    <p:sldId id="328" r:id="rId35"/>
    <p:sldId id="344" r:id="rId36"/>
    <p:sldId id="345" r:id="rId37"/>
    <p:sldId id="349" r:id="rId38"/>
    <p:sldId id="346" r:id="rId39"/>
    <p:sldId id="347" r:id="rId40"/>
    <p:sldId id="350" r:id="rId41"/>
    <p:sldId id="351" r:id="rId42"/>
    <p:sldId id="348" r:id="rId43"/>
    <p:sldId id="353" r:id="rId44"/>
    <p:sldId id="354" r:id="rId45"/>
    <p:sldId id="352" r:id="rId46"/>
    <p:sldId id="355" r:id="rId47"/>
    <p:sldId id="27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BAC4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1365"/>
    <p:restoredTop sz="93581"/>
  </p:normalViewPr>
  <p:slideViewPr>
    <p:cSldViewPr snapToGrid="0" snapToObjects="1">
      <p:cViewPr varScale="1">
        <p:scale>
          <a:sx n="79" d="100"/>
          <a:sy n="79" d="100"/>
        </p:scale>
        <p:origin x="208" y="1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54960-2FD2-2C48-A350-FA80853967F8}" type="datetimeFigureOut">
              <a:rPr lang="en-US" smtClean="0"/>
              <a:t>2/27/18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58265-9EB9-8B41-AC39-306DE9657978}" type="slidenum">
              <a:rPr lang="en-US" smtClean="0"/>
              <a:t>‹#›</a:t>
            </a:fld>
            <a:endParaRPr lang="en-US"/>
          </a:p>
        </p:txBody>
      </p:sp>
    </p:spTree>
    <p:extLst>
      <p:ext uri="{BB962C8B-B14F-4D97-AF65-F5344CB8AC3E}">
        <p14:creationId xmlns:p14="http://schemas.microsoft.com/office/powerpoint/2010/main" val="1620702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Galton invented term eugenics</a:t>
            </a:r>
            <a:r>
              <a:rPr lang="en-US" baseline="0" dirty="0" smtClean="0"/>
              <a:t> cousins with </a:t>
            </a:r>
            <a:r>
              <a:rPr lang="en-US" baseline="0" dirty="0" err="1" smtClean="0"/>
              <a:t>darwin</a:t>
            </a:r>
            <a:r>
              <a:rPr lang="en-US" baseline="0" dirty="0" smtClean="0"/>
              <a:t> mention regression to the mean</a:t>
            </a:r>
          </a:p>
          <a:p>
            <a:r>
              <a:rPr lang="en-US" baseline="0" dirty="0" smtClean="0"/>
              <a:t>Pearson invented modern concept of and widely applied to r.  Also eugenicist and racist</a:t>
            </a:r>
            <a:endParaRPr lang="en-US" dirty="0"/>
          </a:p>
        </p:txBody>
      </p:sp>
      <p:sp>
        <p:nvSpPr>
          <p:cNvPr id="4" name="Slide Number Placeholder 3"/>
          <p:cNvSpPr>
            <a:spLocks noGrp="1"/>
          </p:cNvSpPr>
          <p:nvPr>
            <p:ph type="sldNum" sz="quarter" idx="10"/>
          </p:nvPr>
        </p:nvSpPr>
        <p:spPr/>
        <p:txBody>
          <a:bodyPr/>
          <a:lstStyle/>
          <a:p>
            <a:fld id="{26458265-9EB9-8B41-AC39-306DE9657978}" type="slidenum">
              <a:rPr lang="en-US" smtClean="0"/>
              <a:t>39</a:t>
            </a:fld>
            <a:endParaRPr lang="en-US"/>
          </a:p>
        </p:txBody>
      </p:sp>
    </p:spTree>
    <p:extLst>
      <p:ext uri="{BB962C8B-B14F-4D97-AF65-F5344CB8AC3E}">
        <p14:creationId xmlns:p14="http://schemas.microsoft.com/office/powerpoint/2010/main" val="470070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2/27/18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2/27/18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2/27/18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2/27/18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2/27/18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908699-CE29-634D-83B5-1061B2BD35A6}" type="datetimeFigureOut">
              <a:rPr lang="en-US" smtClean="0"/>
              <a:t>2/27/18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908699-CE29-634D-83B5-1061B2BD35A6}" type="datetimeFigureOut">
              <a:rPr lang="en-US" smtClean="0"/>
              <a:t>2/27/18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908699-CE29-634D-83B5-1061B2BD35A6}" type="datetimeFigureOut">
              <a:rPr lang="en-US" smtClean="0"/>
              <a:t>2/27/18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2/27/18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2/27/18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2/27/18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2/27/18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2.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2.emf"/></Relationships>
</file>

<file path=ppt/slides/_rels/slide25.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5.emf"/><Relationship Id="rId5"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0.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fontScale="90000"/>
          </a:bodyPr>
          <a:lstStyle/>
          <a:p>
            <a:pPr algn="l"/>
            <a:r>
              <a:rPr lang="en-US" dirty="0"/>
              <a:t/>
            </a:r>
            <a:br>
              <a:rPr lang="en-US" dirty="0"/>
            </a:br>
            <a:r>
              <a:rPr lang="en-US" dirty="0"/>
              <a:t/>
            </a:r>
            <a:br>
              <a:rPr lang="en-US" dirty="0"/>
            </a:br>
            <a:r>
              <a:rPr lang="en-US" dirty="0"/>
              <a:t/>
            </a:r>
            <a:br>
              <a:rPr lang="en-US" dirty="0"/>
            </a:br>
            <a:r>
              <a:rPr lang="en-US" dirty="0"/>
              <a:t/>
            </a:r>
            <a:br>
              <a:rPr lang="en-US" dirty="0"/>
            </a:br>
            <a:r>
              <a:rPr lang="en-US" sz="4900" dirty="0" smtClean="0"/>
              <a:t>Designing </a:t>
            </a:r>
            <a:r>
              <a:rPr lang="en-US" sz="4900" dirty="0"/>
              <a:t>Experiments, ANOVA and Correlation Coefficients</a:t>
            </a:r>
            <a:r>
              <a:rPr lang="en-US" dirty="0"/>
              <a:t> </a:t>
            </a:r>
            <a:r>
              <a:rPr lang="en-US" dirty="0" smtClean="0"/>
              <a:t/>
            </a:r>
            <a:br>
              <a:rPr lang="en-US" dirty="0" smtClean="0"/>
            </a:br>
            <a:r>
              <a:rPr lang="en-US" sz="4000" dirty="0" smtClean="0"/>
              <a:t>Biology 683</a:t>
            </a:r>
            <a:br>
              <a:rPr lang="en-US" sz="4000" dirty="0" smtClean="0"/>
            </a:br>
            <a:r>
              <a:rPr lang="en-US" sz="4000" dirty="0" smtClean="0"/>
              <a:t/>
            </a:r>
            <a:br>
              <a:rPr lang="en-US" sz="4000" dirty="0" smtClean="0"/>
            </a:br>
            <a:r>
              <a:rPr lang="en-US" sz="4000" dirty="0" smtClean="0"/>
              <a:t>Lecture 6</a:t>
            </a:r>
            <a:br>
              <a:rPr lang="en-US" sz="4000" dirty="0" smtClean="0"/>
            </a:br>
            <a:r>
              <a:rPr lang="en-US" sz="4000" dirty="0" smtClean="0"/>
              <a:t/>
            </a:r>
            <a:br>
              <a:rPr lang="en-US" sz="4000" dirty="0" smtClean="0"/>
            </a:br>
            <a:r>
              <a:rPr lang="en-US" sz="4000" dirty="0" smtClean="0"/>
              <a:t/>
            </a:r>
            <a:br>
              <a:rPr lang="en-US" sz="4000" dirty="0" smtClean="0"/>
            </a:br>
            <a:r>
              <a:rPr lang="en-US" sz="2800" dirty="0" smtClean="0"/>
              <a:t>Heath Blackmon</a:t>
            </a:r>
            <a:endParaRPr lang="en-US" sz="2800" dirty="0"/>
          </a:p>
        </p:txBody>
      </p:sp>
    </p:spTree>
    <p:extLst>
      <p:ext uri="{BB962C8B-B14F-4D97-AF65-F5344CB8AC3E}">
        <p14:creationId xmlns:p14="http://schemas.microsoft.com/office/powerpoint/2010/main" val="20643100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Some New Concepts </a:t>
            </a:r>
          </a:p>
        </p:txBody>
      </p:sp>
      <p:sp>
        <p:nvSpPr>
          <p:cNvPr id="4" name="Rectangle 3"/>
          <p:cNvSpPr/>
          <p:nvPr/>
        </p:nvSpPr>
        <p:spPr>
          <a:xfrm>
            <a:off x="274361" y="1072105"/>
            <a:ext cx="11643278" cy="4708981"/>
          </a:xfrm>
          <a:prstGeom prst="rect">
            <a:avLst/>
          </a:prstGeom>
        </p:spPr>
        <p:txBody>
          <a:bodyPr wrap="square">
            <a:spAutoFit/>
          </a:bodyPr>
          <a:lstStyle/>
          <a:p>
            <a:r>
              <a:rPr lang="en-US" sz="2000" b="1" dirty="0" smtClean="0"/>
              <a:t>Balance</a:t>
            </a:r>
            <a:r>
              <a:rPr lang="en-US" sz="2000" dirty="0"/>
              <a:t> </a:t>
            </a:r>
          </a:p>
          <a:p>
            <a:r>
              <a:rPr lang="en-US" sz="2000" dirty="0" smtClean="0"/>
              <a:t>A </a:t>
            </a:r>
            <a:r>
              <a:rPr lang="en-US" sz="2000" dirty="0"/>
              <a:t>balanced design has an equal sample size in each treatment and control group – balanced designs have the most </a:t>
            </a:r>
            <a:r>
              <a:rPr lang="en-US" sz="2000" dirty="0" smtClean="0"/>
              <a:t>power.</a:t>
            </a:r>
            <a:endParaRPr lang="en-US" sz="2000" dirty="0"/>
          </a:p>
          <a:p>
            <a:endParaRPr lang="en-US" sz="2000" dirty="0"/>
          </a:p>
          <a:p>
            <a:r>
              <a:rPr lang="en-US" sz="2000" b="1" dirty="0" smtClean="0"/>
              <a:t>Blocking</a:t>
            </a:r>
            <a:r>
              <a:rPr lang="en-US" sz="2000" dirty="0"/>
              <a:t> </a:t>
            </a:r>
          </a:p>
          <a:p>
            <a:r>
              <a:rPr lang="en-US" sz="2000" dirty="0" smtClean="0"/>
              <a:t>Similar </a:t>
            </a:r>
            <a:r>
              <a:rPr lang="en-US" sz="2000" dirty="0"/>
              <a:t>to a paired, but possibly with multiple treatments and </a:t>
            </a:r>
            <a:r>
              <a:rPr lang="en-US" sz="2000" dirty="0" smtClean="0"/>
              <a:t>controls. Example </a:t>
            </a:r>
            <a:r>
              <a:rPr lang="en-US" sz="2000" dirty="0"/>
              <a:t>on next </a:t>
            </a:r>
            <a:r>
              <a:rPr lang="en-US" sz="2000" dirty="0" smtClean="0"/>
              <a:t>slide.</a:t>
            </a:r>
            <a:endParaRPr lang="en-US" sz="2000" dirty="0"/>
          </a:p>
          <a:p>
            <a:endParaRPr lang="en-US" sz="2000" dirty="0"/>
          </a:p>
          <a:p>
            <a:r>
              <a:rPr lang="en-US" sz="2000" b="1" dirty="0" smtClean="0"/>
              <a:t>Extreme</a:t>
            </a:r>
            <a:r>
              <a:rPr lang="en-US" sz="2000" dirty="0" smtClean="0"/>
              <a:t> </a:t>
            </a:r>
            <a:r>
              <a:rPr lang="en-US" sz="2000" b="1" dirty="0"/>
              <a:t>Treatments</a:t>
            </a:r>
            <a:r>
              <a:rPr lang="en-US" sz="2000" dirty="0"/>
              <a:t> </a:t>
            </a:r>
          </a:p>
          <a:p>
            <a:r>
              <a:rPr lang="en-US" sz="2000" dirty="0" smtClean="0"/>
              <a:t>By </a:t>
            </a:r>
            <a:r>
              <a:rPr lang="en-US" sz="2000" dirty="0"/>
              <a:t>using extremely high values of the treatment, we might be able to show an </a:t>
            </a:r>
            <a:r>
              <a:rPr lang="en-US" sz="2000" dirty="0" smtClean="0"/>
              <a:t>effect. We </a:t>
            </a:r>
            <a:r>
              <a:rPr lang="en-US" sz="2000" dirty="0"/>
              <a:t>would have to consider whether these extreme values have biological relevance </a:t>
            </a:r>
          </a:p>
          <a:p>
            <a:endParaRPr lang="en-US" sz="2000" dirty="0"/>
          </a:p>
          <a:p>
            <a:r>
              <a:rPr lang="en-US" sz="2000" b="1" dirty="0" smtClean="0"/>
              <a:t>Factors</a:t>
            </a:r>
            <a:r>
              <a:rPr lang="en-US" sz="2000" dirty="0"/>
              <a:t> </a:t>
            </a:r>
          </a:p>
          <a:p>
            <a:r>
              <a:rPr lang="en-US" sz="2000" dirty="0" smtClean="0"/>
              <a:t>A </a:t>
            </a:r>
            <a:r>
              <a:rPr lang="en-US" sz="2000" dirty="0"/>
              <a:t>factor is a single treatment variable whose effects are of </a:t>
            </a:r>
            <a:r>
              <a:rPr lang="en-US" sz="2000" dirty="0" smtClean="0"/>
              <a:t>interest. An </a:t>
            </a:r>
            <a:r>
              <a:rPr lang="en-US" sz="2000" dirty="0"/>
              <a:t>experiment can have more than one factor (light and humidity, for instance, would be two different </a:t>
            </a:r>
            <a:r>
              <a:rPr lang="en-US" sz="2000" dirty="0" smtClean="0"/>
              <a:t>factors). We </a:t>
            </a:r>
            <a:r>
              <a:rPr lang="en-US" sz="2000" dirty="0"/>
              <a:t>sometimes wish to test multiple factors simultaneously, because they might interact </a:t>
            </a:r>
          </a:p>
        </p:txBody>
      </p:sp>
    </p:spTree>
    <p:extLst>
      <p:ext uri="{BB962C8B-B14F-4D97-AF65-F5344CB8AC3E}">
        <p14:creationId xmlns:p14="http://schemas.microsoft.com/office/powerpoint/2010/main" val="69886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Block what you can, randomize what you cannot.</a:t>
            </a:r>
          </a:p>
        </p:txBody>
      </p:sp>
      <p:grpSp>
        <p:nvGrpSpPr>
          <p:cNvPr id="29" name="Group 28"/>
          <p:cNvGrpSpPr/>
          <p:nvPr/>
        </p:nvGrpSpPr>
        <p:grpSpPr>
          <a:xfrm>
            <a:off x="482820" y="1922263"/>
            <a:ext cx="1828800" cy="1828800"/>
            <a:chOff x="1033153" y="2315688"/>
            <a:chExt cx="1828800" cy="1828800"/>
          </a:xfrm>
        </p:grpSpPr>
        <p:sp>
          <p:nvSpPr>
            <p:cNvPr id="9" name="Rectangle 8"/>
            <p:cNvSpPr/>
            <p:nvPr/>
          </p:nvSpPr>
          <p:spPr>
            <a:xfrm>
              <a:off x="1033153" y="2315688"/>
              <a:ext cx="914400" cy="9144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Treatment A</a:t>
              </a:r>
              <a:endParaRPr lang="en-US" sz="1050" dirty="0">
                <a:solidFill>
                  <a:sysClr val="windowText" lastClr="000000"/>
                </a:solidFill>
              </a:endParaRPr>
            </a:p>
          </p:txBody>
        </p:sp>
        <p:sp>
          <p:nvSpPr>
            <p:cNvPr id="11" name="Rectangle 10"/>
            <p:cNvSpPr/>
            <p:nvPr/>
          </p:nvSpPr>
          <p:spPr>
            <a:xfrm>
              <a:off x="1947553" y="3230088"/>
              <a:ext cx="91440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smtClean="0">
                  <a:solidFill>
                    <a:sysClr val="windowText" lastClr="000000"/>
                  </a:solidFill>
                </a:rPr>
                <a:t>Control</a:t>
              </a:r>
              <a:endParaRPr lang="en-US" sz="1050" dirty="0">
                <a:solidFill>
                  <a:sysClr val="windowText" lastClr="000000"/>
                </a:solidFill>
              </a:endParaRPr>
            </a:p>
          </p:txBody>
        </p:sp>
        <p:sp>
          <p:nvSpPr>
            <p:cNvPr id="12" name="Rectangle 11"/>
            <p:cNvSpPr/>
            <p:nvPr/>
          </p:nvSpPr>
          <p:spPr>
            <a:xfrm>
              <a:off x="1947553" y="2315688"/>
              <a:ext cx="91440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a:t>
              </a:r>
              <a:r>
                <a:rPr lang="en-US" sz="1050" dirty="0" smtClean="0">
                  <a:solidFill>
                    <a:sysClr val="windowText" lastClr="000000"/>
                  </a:solidFill>
                </a:rPr>
                <a:t>B</a:t>
              </a:r>
              <a:endParaRPr lang="en-US" sz="1050" dirty="0">
                <a:solidFill>
                  <a:sysClr val="windowText" lastClr="000000"/>
                </a:solidFill>
              </a:endParaRPr>
            </a:p>
          </p:txBody>
        </p:sp>
        <p:sp>
          <p:nvSpPr>
            <p:cNvPr id="13" name="Rectangle 12"/>
            <p:cNvSpPr/>
            <p:nvPr/>
          </p:nvSpPr>
          <p:spPr>
            <a:xfrm>
              <a:off x="1033153" y="3230088"/>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C</a:t>
              </a:r>
            </a:p>
          </p:txBody>
        </p:sp>
      </p:grpSp>
      <p:grpSp>
        <p:nvGrpSpPr>
          <p:cNvPr id="26" name="Group 25"/>
          <p:cNvGrpSpPr/>
          <p:nvPr/>
        </p:nvGrpSpPr>
        <p:grpSpPr>
          <a:xfrm>
            <a:off x="3226020" y="1922263"/>
            <a:ext cx="1812087" cy="1828800"/>
            <a:chOff x="4199686" y="2315688"/>
            <a:chExt cx="1812087" cy="1828800"/>
          </a:xfrm>
        </p:grpSpPr>
        <p:sp>
          <p:nvSpPr>
            <p:cNvPr id="14" name="Rectangle 13"/>
            <p:cNvSpPr/>
            <p:nvPr/>
          </p:nvSpPr>
          <p:spPr>
            <a:xfrm>
              <a:off x="5097373" y="2315688"/>
              <a:ext cx="914400" cy="9144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Treatment A</a:t>
              </a:r>
              <a:endParaRPr lang="en-US" sz="1050" dirty="0">
                <a:solidFill>
                  <a:sysClr val="windowText" lastClr="000000"/>
                </a:solidFill>
              </a:endParaRPr>
            </a:p>
          </p:txBody>
        </p:sp>
        <p:sp>
          <p:nvSpPr>
            <p:cNvPr id="15" name="Rectangle 14"/>
            <p:cNvSpPr/>
            <p:nvPr/>
          </p:nvSpPr>
          <p:spPr>
            <a:xfrm>
              <a:off x="4199686" y="3230088"/>
              <a:ext cx="91440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smtClean="0">
                  <a:solidFill>
                    <a:sysClr val="windowText" lastClr="000000"/>
                  </a:solidFill>
                </a:rPr>
                <a:t>Control</a:t>
              </a:r>
              <a:endParaRPr lang="en-US" sz="1050" dirty="0">
                <a:solidFill>
                  <a:sysClr val="windowText" lastClr="000000"/>
                </a:solidFill>
              </a:endParaRPr>
            </a:p>
          </p:txBody>
        </p:sp>
        <p:sp>
          <p:nvSpPr>
            <p:cNvPr id="16" name="Rectangle 15"/>
            <p:cNvSpPr/>
            <p:nvPr/>
          </p:nvSpPr>
          <p:spPr>
            <a:xfrm>
              <a:off x="5097372" y="3230088"/>
              <a:ext cx="91440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a:t>
              </a:r>
              <a:r>
                <a:rPr lang="en-US" sz="1050" dirty="0" smtClean="0">
                  <a:solidFill>
                    <a:sysClr val="windowText" lastClr="000000"/>
                  </a:solidFill>
                </a:rPr>
                <a:t>B</a:t>
              </a:r>
              <a:endParaRPr lang="en-US" sz="1050" dirty="0">
                <a:solidFill>
                  <a:sysClr val="windowText" lastClr="000000"/>
                </a:solidFill>
              </a:endParaRPr>
            </a:p>
          </p:txBody>
        </p:sp>
        <p:sp>
          <p:nvSpPr>
            <p:cNvPr id="17" name="Rectangle 16"/>
            <p:cNvSpPr/>
            <p:nvPr/>
          </p:nvSpPr>
          <p:spPr>
            <a:xfrm>
              <a:off x="4199686" y="2315688"/>
              <a:ext cx="897686"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C</a:t>
              </a:r>
            </a:p>
          </p:txBody>
        </p:sp>
      </p:grpSp>
      <p:grpSp>
        <p:nvGrpSpPr>
          <p:cNvPr id="28" name="Group 27"/>
          <p:cNvGrpSpPr/>
          <p:nvPr/>
        </p:nvGrpSpPr>
        <p:grpSpPr>
          <a:xfrm>
            <a:off x="8821827" y="1922263"/>
            <a:ext cx="1828800" cy="1828800"/>
            <a:chOff x="9617693" y="2379463"/>
            <a:chExt cx="1828800" cy="1828800"/>
          </a:xfrm>
        </p:grpSpPr>
        <p:sp>
          <p:nvSpPr>
            <p:cNvPr id="18" name="Rectangle 17"/>
            <p:cNvSpPr/>
            <p:nvPr/>
          </p:nvSpPr>
          <p:spPr>
            <a:xfrm>
              <a:off x="9617693" y="3281107"/>
              <a:ext cx="914400" cy="92715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Treatment A</a:t>
              </a:r>
              <a:endParaRPr lang="en-US" sz="1050" dirty="0">
                <a:solidFill>
                  <a:sysClr val="windowText" lastClr="000000"/>
                </a:solidFill>
              </a:endParaRPr>
            </a:p>
          </p:txBody>
        </p:sp>
        <p:sp>
          <p:nvSpPr>
            <p:cNvPr id="19" name="Rectangle 18"/>
            <p:cNvSpPr/>
            <p:nvPr/>
          </p:nvSpPr>
          <p:spPr>
            <a:xfrm>
              <a:off x="10532093" y="2379463"/>
              <a:ext cx="91440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smtClean="0">
                  <a:solidFill>
                    <a:sysClr val="windowText" lastClr="000000"/>
                  </a:solidFill>
                </a:rPr>
                <a:t>Control</a:t>
              </a:r>
              <a:endParaRPr lang="en-US" sz="1050" dirty="0">
                <a:solidFill>
                  <a:sysClr val="windowText" lastClr="000000"/>
                </a:solidFill>
              </a:endParaRPr>
            </a:p>
          </p:txBody>
        </p:sp>
        <p:sp>
          <p:nvSpPr>
            <p:cNvPr id="20" name="Rectangle 19"/>
            <p:cNvSpPr/>
            <p:nvPr/>
          </p:nvSpPr>
          <p:spPr>
            <a:xfrm>
              <a:off x="9617693" y="2379463"/>
              <a:ext cx="914400"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a:t>
              </a:r>
              <a:r>
                <a:rPr lang="en-US" sz="1050" dirty="0" smtClean="0">
                  <a:solidFill>
                    <a:sysClr val="windowText" lastClr="000000"/>
                  </a:solidFill>
                </a:rPr>
                <a:t>B</a:t>
              </a:r>
              <a:endParaRPr lang="en-US" sz="1050" dirty="0">
                <a:solidFill>
                  <a:sysClr val="windowText" lastClr="000000"/>
                </a:solidFill>
              </a:endParaRPr>
            </a:p>
          </p:txBody>
        </p:sp>
        <p:sp>
          <p:nvSpPr>
            <p:cNvPr id="21" name="Rectangle 20"/>
            <p:cNvSpPr/>
            <p:nvPr/>
          </p:nvSpPr>
          <p:spPr>
            <a:xfrm>
              <a:off x="10532093" y="3293863"/>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C</a:t>
              </a:r>
            </a:p>
          </p:txBody>
        </p:sp>
      </p:grpSp>
      <p:grpSp>
        <p:nvGrpSpPr>
          <p:cNvPr id="27" name="Group 26"/>
          <p:cNvGrpSpPr/>
          <p:nvPr/>
        </p:nvGrpSpPr>
        <p:grpSpPr>
          <a:xfrm>
            <a:off x="6044761" y="1925150"/>
            <a:ext cx="1828800" cy="1825913"/>
            <a:chOff x="6755961" y="2315688"/>
            <a:chExt cx="1828800" cy="1825913"/>
          </a:xfrm>
        </p:grpSpPr>
        <p:sp>
          <p:nvSpPr>
            <p:cNvPr id="22" name="Rectangle 21"/>
            <p:cNvSpPr/>
            <p:nvPr/>
          </p:nvSpPr>
          <p:spPr>
            <a:xfrm>
              <a:off x="7670361" y="3230089"/>
              <a:ext cx="914400" cy="91151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Treatment A</a:t>
              </a:r>
              <a:endParaRPr lang="en-US" sz="1050" dirty="0">
                <a:solidFill>
                  <a:sysClr val="windowText" lastClr="000000"/>
                </a:solidFill>
              </a:endParaRPr>
            </a:p>
          </p:txBody>
        </p:sp>
        <p:sp>
          <p:nvSpPr>
            <p:cNvPr id="23" name="Rectangle 22"/>
            <p:cNvSpPr/>
            <p:nvPr/>
          </p:nvSpPr>
          <p:spPr>
            <a:xfrm>
              <a:off x="6755961" y="2315688"/>
              <a:ext cx="914400" cy="9144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smtClean="0">
                  <a:solidFill>
                    <a:sysClr val="windowText" lastClr="000000"/>
                  </a:solidFill>
                </a:rPr>
                <a:t>Control</a:t>
              </a:r>
              <a:endParaRPr lang="en-US" sz="1050" dirty="0">
                <a:solidFill>
                  <a:sysClr val="windowText" lastClr="000000"/>
                </a:solidFill>
              </a:endParaRPr>
            </a:p>
          </p:txBody>
        </p:sp>
        <p:sp>
          <p:nvSpPr>
            <p:cNvPr id="24" name="Rectangle 23"/>
            <p:cNvSpPr/>
            <p:nvPr/>
          </p:nvSpPr>
          <p:spPr>
            <a:xfrm>
              <a:off x="6755961" y="3230088"/>
              <a:ext cx="914400" cy="91151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a:t>
              </a:r>
              <a:r>
                <a:rPr lang="en-US" sz="1050" dirty="0" smtClean="0">
                  <a:solidFill>
                    <a:sysClr val="windowText" lastClr="000000"/>
                  </a:solidFill>
                </a:rPr>
                <a:t>B</a:t>
              </a:r>
              <a:endParaRPr lang="en-US" sz="1050" dirty="0">
                <a:solidFill>
                  <a:sysClr val="windowText" lastClr="000000"/>
                </a:solidFill>
              </a:endParaRPr>
            </a:p>
          </p:txBody>
        </p:sp>
        <p:sp>
          <p:nvSpPr>
            <p:cNvPr id="25" name="Rectangle 24"/>
            <p:cNvSpPr/>
            <p:nvPr/>
          </p:nvSpPr>
          <p:spPr>
            <a:xfrm>
              <a:off x="7670361" y="2315688"/>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dirty="0">
                  <a:solidFill>
                    <a:sysClr val="windowText" lastClr="000000"/>
                  </a:solidFill>
                </a:rPr>
                <a:t>Treatment C</a:t>
              </a:r>
            </a:p>
          </p:txBody>
        </p:sp>
      </p:grpSp>
      <p:sp>
        <p:nvSpPr>
          <p:cNvPr id="30" name="TextBox 29"/>
          <p:cNvSpPr txBox="1"/>
          <p:nvPr/>
        </p:nvSpPr>
        <p:spPr>
          <a:xfrm>
            <a:off x="448954" y="1552931"/>
            <a:ext cx="833339" cy="369332"/>
          </a:xfrm>
          <a:prstGeom prst="rect">
            <a:avLst/>
          </a:prstGeom>
          <a:noFill/>
        </p:spPr>
        <p:txBody>
          <a:bodyPr wrap="square" rtlCol="0">
            <a:spAutoFit/>
          </a:bodyPr>
          <a:lstStyle/>
          <a:p>
            <a:r>
              <a:rPr lang="en-US" smtClean="0"/>
              <a:t>Shelf 1</a:t>
            </a:r>
            <a:endParaRPr lang="en-US"/>
          </a:p>
        </p:txBody>
      </p:sp>
      <p:sp>
        <p:nvSpPr>
          <p:cNvPr id="31" name="TextBox 30"/>
          <p:cNvSpPr txBox="1"/>
          <p:nvPr/>
        </p:nvSpPr>
        <p:spPr>
          <a:xfrm>
            <a:off x="8766097" y="1578661"/>
            <a:ext cx="833339" cy="369332"/>
          </a:xfrm>
          <a:prstGeom prst="rect">
            <a:avLst/>
          </a:prstGeom>
          <a:noFill/>
        </p:spPr>
        <p:txBody>
          <a:bodyPr wrap="square" rtlCol="0">
            <a:spAutoFit/>
          </a:bodyPr>
          <a:lstStyle/>
          <a:p>
            <a:r>
              <a:rPr lang="en-US" dirty="0" smtClean="0"/>
              <a:t>Shelf 4</a:t>
            </a:r>
            <a:endParaRPr lang="en-US" dirty="0"/>
          </a:p>
        </p:txBody>
      </p:sp>
      <p:sp>
        <p:nvSpPr>
          <p:cNvPr id="32" name="TextBox 31"/>
          <p:cNvSpPr txBox="1"/>
          <p:nvPr/>
        </p:nvSpPr>
        <p:spPr>
          <a:xfrm>
            <a:off x="6044761" y="1578661"/>
            <a:ext cx="833339" cy="369332"/>
          </a:xfrm>
          <a:prstGeom prst="rect">
            <a:avLst/>
          </a:prstGeom>
          <a:noFill/>
        </p:spPr>
        <p:txBody>
          <a:bodyPr wrap="square" rtlCol="0">
            <a:spAutoFit/>
          </a:bodyPr>
          <a:lstStyle/>
          <a:p>
            <a:r>
              <a:rPr lang="en-US" dirty="0" smtClean="0"/>
              <a:t>Shelf 3</a:t>
            </a:r>
            <a:endParaRPr lang="en-US" dirty="0"/>
          </a:p>
        </p:txBody>
      </p:sp>
      <p:sp>
        <p:nvSpPr>
          <p:cNvPr id="33" name="TextBox 32"/>
          <p:cNvSpPr txBox="1"/>
          <p:nvPr/>
        </p:nvSpPr>
        <p:spPr>
          <a:xfrm>
            <a:off x="3164983" y="1552931"/>
            <a:ext cx="833339" cy="369332"/>
          </a:xfrm>
          <a:prstGeom prst="rect">
            <a:avLst/>
          </a:prstGeom>
          <a:noFill/>
        </p:spPr>
        <p:txBody>
          <a:bodyPr wrap="square" rtlCol="0">
            <a:spAutoFit/>
          </a:bodyPr>
          <a:lstStyle/>
          <a:p>
            <a:r>
              <a:rPr lang="en-US" dirty="0" smtClean="0"/>
              <a:t>Shelf 2</a:t>
            </a:r>
            <a:endParaRPr lang="en-US" dirty="0"/>
          </a:p>
        </p:txBody>
      </p:sp>
      <p:sp>
        <p:nvSpPr>
          <p:cNvPr id="34" name="TextBox 33"/>
          <p:cNvSpPr txBox="1"/>
          <p:nvPr/>
        </p:nvSpPr>
        <p:spPr>
          <a:xfrm>
            <a:off x="448954" y="4665463"/>
            <a:ext cx="3201902" cy="923330"/>
          </a:xfrm>
          <a:prstGeom prst="rect">
            <a:avLst/>
          </a:prstGeom>
          <a:noFill/>
        </p:spPr>
        <p:txBody>
          <a:bodyPr wrap="none" rtlCol="0">
            <a:spAutoFit/>
          </a:bodyPr>
          <a:lstStyle/>
          <a:p>
            <a:r>
              <a:rPr lang="en-US" dirty="0" smtClean="0"/>
              <a:t>What is being blocked?</a:t>
            </a:r>
          </a:p>
          <a:p>
            <a:r>
              <a:rPr lang="en-US" dirty="0" smtClean="0"/>
              <a:t>What is being randomized?</a:t>
            </a:r>
          </a:p>
          <a:p>
            <a:r>
              <a:rPr lang="en-US" dirty="0" smtClean="0"/>
              <a:t>What else might </a:t>
            </a:r>
            <a:r>
              <a:rPr lang="en-US" dirty="0" smtClean="0"/>
              <a:t>we randomize</a:t>
            </a:r>
            <a:r>
              <a:rPr lang="en-US" dirty="0" smtClean="0"/>
              <a:t>?</a:t>
            </a:r>
            <a:endParaRPr lang="en-US" dirty="0"/>
          </a:p>
        </p:txBody>
      </p:sp>
    </p:spTree>
    <p:extLst>
      <p:ext uri="{BB962C8B-B14F-4D97-AF65-F5344CB8AC3E}">
        <p14:creationId xmlns:p14="http://schemas.microsoft.com/office/powerpoint/2010/main" val="20630239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 of Multiple Factors </a:t>
            </a:r>
          </a:p>
        </p:txBody>
      </p:sp>
      <p:sp>
        <p:nvSpPr>
          <p:cNvPr id="4" name="Rectangle 3"/>
          <p:cNvSpPr/>
          <p:nvPr/>
        </p:nvSpPr>
        <p:spPr>
          <a:xfrm>
            <a:off x="195431" y="1149294"/>
            <a:ext cx="11801138" cy="1477328"/>
          </a:xfrm>
          <a:prstGeom prst="rect">
            <a:avLst/>
          </a:prstGeom>
        </p:spPr>
        <p:txBody>
          <a:bodyPr wrap="square">
            <a:spAutoFit/>
          </a:bodyPr>
          <a:lstStyle/>
          <a:p>
            <a:r>
              <a:rPr lang="en-US" sz="2400" dirty="0"/>
              <a:t/>
            </a:r>
            <a:br>
              <a:rPr lang="en-US" sz="2400" dirty="0"/>
            </a:br>
            <a:endParaRPr lang="en-US" sz="2400" dirty="0"/>
          </a:p>
          <a:p>
            <a:pPr marL="457200" indent="-457200">
              <a:lnSpc>
                <a:spcPct val="150000"/>
              </a:lnSpc>
              <a:buFont typeface="+mj-lt"/>
              <a:buAutoNum type="arabicPeriod"/>
            </a:pPr>
            <a:endParaRPr lang="en-US" sz="2800" dirty="0"/>
          </a:p>
        </p:txBody>
      </p:sp>
      <p:sp>
        <p:nvSpPr>
          <p:cNvPr id="3" name="Rectangle 2"/>
          <p:cNvSpPr/>
          <p:nvPr/>
        </p:nvSpPr>
        <p:spPr>
          <a:xfrm>
            <a:off x="466051" y="1293859"/>
            <a:ext cx="11259898" cy="4524315"/>
          </a:xfrm>
          <a:prstGeom prst="rect">
            <a:avLst/>
          </a:prstGeom>
        </p:spPr>
        <p:txBody>
          <a:bodyPr wrap="square">
            <a:spAutoFit/>
          </a:bodyPr>
          <a:lstStyle/>
          <a:p>
            <a:pPr marL="457200" indent="-457200">
              <a:buFont typeface="Arial" charset="0"/>
              <a:buChar char="•"/>
            </a:pPr>
            <a:r>
              <a:rPr lang="en-US" sz="3200" dirty="0" smtClean="0"/>
              <a:t>An </a:t>
            </a:r>
            <a:r>
              <a:rPr lang="en-US" sz="3200" dirty="0"/>
              <a:t>experiment has multiple factors when you are interested in the effects of more than one </a:t>
            </a:r>
            <a:r>
              <a:rPr lang="en-US" sz="3200" dirty="0" smtClean="0"/>
              <a:t>variable.</a:t>
            </a:r>
            <a:r>
              <a:rPr lang="en-US" sz="3200" dirty="0"/>
              <a:t> </a:t>
            </a:r>
          </a:p>
          <a:p>
            <a:pPr marL="457200" indent="-457200">
              <a:buFont typeface="Arial" charset="0"/>
              <a:buChar char="•"/>
            </a:pPr>
            <a:r>
              <a:rPr lang="en-US" sz="3200" dirty="0" smtClean="0"/>
              <a:t>An example might be the role of genotype and environment on growth rate.</a:t>
            </a:r>
            <a:endParaRPr lang="en-US" sz="3200" dirty="0"/>
          </a:p>
          <a:p>
            <a:pPr marL="457200" indent="-457200">
              <a:buFont typeface="Arial" charset="0"/>
              <a:buChar char="•"/>
            </a:pPr>
            <a:r>
              <a:rPr lang="en-US" sz="3200" dirty="0" smtClean="0"/>
              <a:t>Imagine </a:t>
            </a:r>
            <a:r>
              <a:rPr lang="en-US" sz="3200" dirty="0"/>
              <a:t>there are two </a:t>
            </a:r>
            <a:r>
              <a:rPr lang="en-US" sz="3200" dirty="0" smtClean="0"/>
              <a:t>strains and you want to test their growth in two environments.</a:t>
            </a:r>
          </a:p>
          <a:p>
            <a:pPr marL="457200" indent="-457200">
              <a:buFont typeface="Arial" charset="0"/>
              <a:buChar char="•"/>
            </a:pPr>
            <a:r>
              <a:rPr lang="en-US" sz="3200" dirty="0" smtClean="0"/>
              <a:t>A </a:t>
            </a:r>
            <a:r>
              <a:rPr lang="en-US" sz="3200" dirty="0"/>
              <a:t>factorial design would require testing </a:t>
            </a:r>
            <a:r>
              <a:rPr lang="en-US" sz="3200" dirty="0" smtClean="0"/>
              <a:t>each strain in each environment for a total of four treatments</a:t>
            </a:r>
            <a:endParaRPr lang="en-US" sz="3200" dirty="0"/>
          </a:p>
          <a:p>
            <a:pPr marL="457200" indent="-457200">
              <a:buFont typeface="Arial" charset="0"/>
              <a:buChar char="•"/>
            </a:pPr>
            <a:r>
              <a:rPr lang="en-US" sz="3200" dirty="0" smtClean="0"/>
              <a:t>This </a:t>
            </a:r>
            <a:r>
              <a:rPr lang="en-US" sz="3200" dirty="0"/>
              <a:t>experiment would be called a </a:t>
            </a:r>
            <a:r>
              <a:rPr lang="en-US" sz="3200" b="1" dirty="0" smtClean="0"/>
              <a:t>full </a:t>
            </a:r>
            <a:r>
              <a:rPr lang="en-US" sz="3200" b="1" dirty="0"/>
              <a:t>factorial design </a:t>
            </a:r>
            <a:endParaRPr lang="en-US" sz="3200" dirty="0"/>
          </a:p>
        </p:txBody>
      </p:sp>
    </p:spTree>
    <p:extLst>
      <p:ext uri="{BB962C8B-B14F-4D97-AF65-F5344CB8AC3E}">
        <p14:creationId xmlns:p14="http://schemas.microsoft.com/office/powerpoint/2010/main" val="2267200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Multiple factors and interactions</a:t>
            </a:r>
            <a:endParaRPr lang="en-US" b="1"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57866"/>
            <a:ext cx="10972800" cy="4205403"/>
          </a:xfrm>
          <a:prstGeom prst="rect">
            <a:avLst/>
          </a:prstGeom>
        </p:spPr>
      </p:pic>
    </p:spTree>
    <p:extLst>
      <p:ext uri="{BB962C8B-B14F-4D97-AF65-F5344CB8AC3E}">
        <p14:creationId xmlns:p14="http://schemas.microsoft.com/office/powerpoint/2010/main" val="1383271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Precision</a:t>
            </a:r>
            <a:endParaRPr lang="en-US" b="1" dirty="0">
              <a:solidFill>
                <a:schemeClr val="bg1"/>
              </a:solidFill>
            </a:endParaRPr>
          </a:p>
        </p:txBody>
      </p:sp>
      <p:sp>
        <p:nvSpPr>
          <p:cNvPr id="4" name="Rectangle 3"/>
          <p:cNvSpPr/>
          <p:nvPr/>
        </p:nvSpPr>
        <p:spPr>
          <a:xfrm>
            <a:off x="237995" y="1161821"/>
            <a:ext cx="11732332" cy="954107"/>
          </a:xfrm>
          <a:prstGeom prst="rect">
            <a:avLst/>
          </a:prstGeom>
        </p:spPr>
        <p:txBody>
          <a:bodyPr wrap="square">
            <a:spAutoFit/>
          </a:bodyPr>
          <a:lstStyle/>
          <a:p>
            <a:pPr marL="457200" indent="-457200">
              <a:buFont typeface="Arial" charset="0"/>
              <a:buChar char="•"/>
            </a:pPr>
            <a:endParaRPr lang="en-US" sz="3200" dirty="0" smtClean="0"/>
          </a:p>
          <a:p>
            <a:endParaRPr lang="en-US" sz="2400" dirty="0"/>
          </a:p>
        </p:txBody>
      </p:sp>
      <p:sp>
        <p:nvSpPr>
          <p:cNvPr id="10" name="Rectangle 9"/>
          <p:cNvSpPr/>
          <p:nvPr/>
        </p:nvSpPr>
        <p:spPr>
          <a:xfrm>
            <a:off x="237995" y="1161821"/>
            <a:ext cx="11732332" cy="4031873"/>
          </a:xfrm>
          <a:prstGeom prst="rect">
            <a:avLst/>
          </a:prstGeom>
        </p:spPr>
        <p:txBody>
          <a:bodyPr wrap="square">
            <a:spAutoFit/>
          </a:bodyPr>
          <a:lstStyle/>
          <a:p>
            <a:pPr marL="457200" indent="-457200">
              <a:buFont typeface="Arial" charset="0"/>
              <a:buChar char="•"/>
            </a:pPr>
            <a:r>
              <a:rPr lang="en-US" sz="3200" dirty="0" smtClean="0"/>
              <a:t>It </a:t>
            </a:r>
            <a:r>
              <a:rPr lang="en-US" sz="3200" dirty="0"/>
              <a:t>is possible to plan your experiment to achieve a desired level of precision </a:t>
            </a:r>
          </a:p>
          <a:p>
            <a:pPr marL="457200" indent="-457200">
              <a:buFont typeface="Arial" charset="0"/>
              <a:buChar char="•"/>
            </a:pPr>
            <a:endParaRPr lang="en-US" sz="3200" dirty="0" smtClean="0"/>
          </a:p>
          <a:p>
            <a:pPr marL="457200" indent="-457200">
              <a:buFont typeface="Arial" charset="0"/>
              <a:buChar char="•"/>
            </a:pPr>
            <a:r>
              <a:rPr lang="en-US" sz="3200" dirty="0" smtClean="0"/>
              <a:t>The </a:t>
            </a:r>
            <a:r>
              <a:rPr lang="en-US" sz="3200" dirty="0"/>
              <a:t>catch is that you have to know something about the expected standard deviation of your response variable </a:t>
            </a:r>
          </a:p>
          <a:p>
            <a:pPr marL="457200" indent="-457200">
              <a:buFont typeface="Arial" charset="0"/>
              <a:buChar char="•"/>
            </a:pPr>
            <a:endParaRPr lang="en-US" sz="3200" dirty="0" smtClean="0"/>
          </a:p>
          <a:p>
            <a:pPr marL="457200" indent="-457200">
              <a:buFont typeface="Arial" charset="0"/>
              <a:buChar char="•"/>
            </a:pPr>
            <a:r>
              <a:rPr lang="en-US" sz="3200" dirty="0" smtClean="0"/>
              <a:t>The </a:t>
            </a:r>
            <a:r>
              <a:rPr lang="en-US" sz="3200" dirty="0"/>
              <a:t>other catch is that you will often find the sample sizes needed to be shockingly high </a:t>
            </a:r>
          </a:p>
        </p:txBody>
      </p:sp>
    </p:spTree>
    <p:extLst>
      <p:ext uri="{BB962C8B-B14F-4D97-AF65-F5344CB8AC3E}">
        <p14:creationId xmlns:p14="http://schemas.microsoft.com/office/powerpoint/2010/main" val="3166538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Precision</a:t>
            </a:r>
          </a:p>
        </p:txBody>
      </p:sp>
      <p:sp>
        <p:nvSpPr>
          <p:cNvPr id="4" name="Rectangle 3"/>
          <p:cNvSpPr/>
          <p:nvPr/>
        </p:nvSpPr>
        <p:spPr>
          <a:xfrm>
            <a:off x="237995" y="1161821"/>
            <a:ext cx="11732332" cy="5293757"/>
          </a:xfrm>
          <a:prstGeom prst="rect">
            <a:avLst/>
          </a:prstGeom>
        </p:spPr>
        <p:txBody>
          <a:bodyPr wrap="square">
            <a:spAutoFit/>
          </a:bodyPr>
          <a:lstStyle/>
          <a:p>
            <a:pPr marL="457200" indent="-457200">
              <a:buFont typeface="Arial" charset="0"/>
              <a:buChar char="•"/>
            </a:pPr>
            <a:r>
              <a:rPr lang="en-US" sz="2400" dirty="0" smtClean="0"/>
              <a:t>Formula for necessary sample size is test specific see page WS 447-449</a:t>
            </a:r>
          </a:p>
          <a:p>
            <a:pPr marL="457200" indent="-457200">
              <a:buFont typeface="Arial" charset="0"/>
              <a:buChar char="•"/>
            </a:pPr>
            <a:endParaRPr lang="en-US" sz="2400" dirty="0"/>
          </a:p>
          <a:p>
            <a:pPr marL="457200" indent="-457200">
              <a:buFont typeface="Arial" charset="0"/>
              <a:buChar char="•"/>
            </a:pPr>
            <a:r>
              <a:rPr lang="en-US" sz="2400" dirty="0" smtClean="0"/>
              <a:t>For comparing two means</a:t>
            </a:r>
          </a:p>
          <a:p>
            <a:pPr marL="457200" indent="-457200">
              <a:buFont typeface="Arial" charset="0"/>
              <a:buChar char="•"/>
            </a:pPr>
            <a:endParaRPr lang="en-US" sz="2400" dirty="0"/>
          </a:p>
          <a:p>
            <a:pPr marL="457200" indent="-457200">
              <a:buFont typeface="Arial" charset="0"/>
              <a:buChar char="•"/>
            </a:pPr>
            <a:endParaRPr lang="en-US" sz="2400" dirty="0" smtClean="0"/>
          </a:p>
          <a:p>
            <a:pPr marL="457200" indent="-457200">
              <a:buFont typeface="Arial" charset="0"/>
              <a:buChar char="•"/>
            </a:pPr>
            <a:endParaRPr lang="en-US" sz="2400" dirty="0" smtClean="0"/>
          </a:p>
          <a:p>
            <a:pPr marL="457200" indent="-457200">
              <a:buFont typeface="Arial" charset="0"/>
              <a:buChar char="•"/>
            </a:pPr>
            <a:endParaRPr lang="en-US" sz="2400" dirty="0"/>
          </a:p>
          <a:p>
            <a:pPr lvl="1"/>
            <a:r>
              <a:rPr lang="en-US" sz="2000" dirty="0" smtClean="0"/>
              <a:t>Where n is the sample size required for each group and margin of error is the desired half width</a:t>
            </a:r>
          </a:p>
          <a:p>
            <a:pPr lvl="1"/>
            <a:endParaRPr lang="en-US" sz="2000" dirty="0" smtClean="0"/>
          </a:p>
          <a:p>
            <a:pPr lvl="1"/>
            <a:endParaRPr lang="en-US" sz="2000" dirty="0"/>
          </a:p>
          <a:p>
            <a:pPr marL="342900" indent="-342900">
              <a:buFont typeface="Arial" charset="0"/>
              <a:buChar char="•"/>
            </a:pPr>
            <a:r>
              <a:rPr lang="en-US" sz="2400" dirty="0" smtClean="0"/>
              <a:t>A </a:t>
            </a:r>
            <a:r>
              <a:rPr lang="en-US" sz="2400" dirty="0"/>
              <a:t>smaller margin of error requires a larger sample size </a:t>
            </a:r>
            <a:endParaRPr lang="en-US" sz="2400" dirty="0" smtClean="0"/>
          </a:p>
          <a:p>
            <a:pPr marL="342900" indent="-342900">
              <a:buFont typeface="Arial" charset="0"/>
              <a:buChar char="•"/>
            </a:pPr>
            <a:endParaRPr lang="en-US" sz="2400" dirty="0"/>
          </a:p>
          <a:p>
            <a:pPr marL="342900" indent="-342900">
              <a:buFont typeface="Arial" charset="0"/>
              <a:buChar char="•"/>
            </a:pPr>
            <a:r>
              <a:rPr lang="en-US" sz="2400" dirty="0" smtClean="0"/>
              <a:t>A </a:t>
            </a:r>
            <a:r>
              <a:rPr lang="en-US" sz="2400" dirty="0"/>
              <a:t>larger standard deviation requires a larger sample size </a:t>
            </a:r>
          </a:p>
          <a:p>
            <a:pPr lvl="1"/>
            <a:endParaRPr lang="en-US" sz="2000" dirty="0" smtClean="0"/>
          </a:p>
          <a:p>
            <a:pPr marL="457200" indent="-457200">
              <a:buFont typeface="Arial" charset="0"/>
              <a:buChar char="•"/>
            </a:pP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795868" y="2588383"/>
                <a:ext cx="4205638" cy="913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𝑛</m:t>
                      </m:r>
                      <m:r>
                        <a:rPr lang="en-US" sz="2800" b="0" i="1" smtClean="0">
                          <a:latin typeface="Cambria Math" charset="0"/>
                          <a:ea typeface="Cambria Math" charset="0"/>
                          <a:cs typeface="Cambria Math" charset="0"/>
                        </a:rPr>
                        <m:t>≈8</m:t>
                      </m:r>
                      <m:sSup>
                        <m:sSupPr>
                          <m:ctrlPr>
                            <a:rPr lang="en-US" sz="2800" b="0" i="1" smtClean="0">
                              <a:latin typeface="Cambria Math" charset="0"/>
                              <a:ea typeface="Cambria Math" charset="0"/>
                              <a:cs typeface="Cambria Math" charset="0"/>
                            </a:rPr>
                          </m:ctrlPr>
                        </m:sSupPr>
                        <m:e>
                          <m:d>
                            <m:dPr>
                              <m:ctrlPr>
                                <a:rPr lang="mr-IN" sz="2800" b="0" i="1" smtClean="0">
                                  <a:latin typeface="Cambria Math" charset="0"/>
                                  <a:ea typeface="Cambria Math" charset="0"/>
                                  <a:cs typeface="Cambria Math" charset="0"/>
                                </a:rPr>
                              </m:ctrlPr>
                            </m:dPr>
                            <m:e>
                              <m:f>
                                <m:fPr>
                                  <m:ctrlPr>
                                    <a:rPr lang="mr-IN" sz="2800" b="0" i="1" smtClean="0">
                                      <a:latin typeface="Cambria Math" charset="0"/>
                                      <a:ea typeface="Cambria Math" charset="0"/>
                                      <a:cs typeface="Cambria Math" charset="0"/>
                                    </a:rPr>
                                  </m:ctrlPr>
                                </m:fPr>
                                <m:num>
                                  <m:r>
                                    <a:rPr lang="mr-IN" sz="2800" b="0" i="1" smtClean="0">
                                      <a:latin typeface="Cambria Math" charset="0"/>
                                      <a:ea typeface="Cambria Math" charset="0"/>
                                      <a:cs typeface="Cambria Math" charset="0"/>
                                    </a:rPr>
                                    <m:t>𝜎</m:t>
                                  </m:r>
                                </m:num>
                                <m:den>
                                  <m:r>
                                    <a:rPr lang="en-US" sz="2800" b="0" i="1" smtClean="0">
                                      <a:latin typeface="Cambria Math" charset="0"/>
                                      <a:ea typeface="Cambria Math" charset="0"/>
                                      <a:cs typeface="Cambria Math" charset="0"/>
                                    </a:rPr>
                                    <m:t>𝑚𝑎𝑟𝑔𝑖𝑛</m:t>
                                  </m:r>
                                  <m:r>
                                    <a:rPr lang="en-US" sz="2800" b="0" i="1" smtClean="0">
                                      <a:latin typeface="Cambria Math" charset="0"/>
                                      <a:ea typeface="Cambria Math" charset="0"/>
                                      <a:cs typeface="Cambria Math" charset="0"/>
                                    </a:rPr>
                                    <m:t> </m:t>
                                  </m:r>
                                  <m:r>
                                    <a:rPr lang="en-US" sz="2800" b="0" i="1" smtClean="0">
                                      <a:latin typeface="Cambria Math" charset="0"/>
                                      <a:ea typeface="Cambria Math" charset="0"/>
                                      <a:cs typeface="Cambria Math" charset="0"/>
                                    </a:rPr>
                                    <m:t>𝑜𝑓</m:t>
                                  </m:r>
                                  <m:r>
                                    <a:rPr lang="en-US" sz="2800" b="0" i="1" smtClean="0">
                                      <a:latin typeface="Cambria Math" charset="0"/>
                                      <a:ea typeface="Cambria Math" charset="0"/>
                                      <a:cs typeface="Cambria Math" charset="0"/>
                                    </a:rPr>
                                    <m:t> </m:t>
                                  </m:r>
                                  <m:r>
                                    <a:rPr lang="en-US" sz="2800" b="0" i="1" smtClean="0">
                                      <a:latin typeface="Cambria Math" charset="0"/>
                                      <a:ea typeface="Cambria Math" charset="0"/>
                                      <a:cs typeface="Cambria Math" charset="0"/>
                                    </a:rPr>
                                    <m:t>𝑒𝑟𝑟𝑜𝑟</m:t>
                                  </m:r>
                                </m:den>
                              </m:f>
                            </m:e>
                          </m:d>
                        </m:e>
                        <m:sup>
                          <m:r>
                            <a:rPr lang="en-US" sz="2800" b="0" i="1" smtClean="0">
                              <a:latin typeface="Cambria Math" charset="0"/>
                              <a:ea typeface="Cambria Math" charset="0"/>
                              <a:cs typeface="Cambria Math" charset="0"/>
                            </a:rPr>
                            <m:t>2</m:t>
                          </m:r>
                        </m:sup>
                      </m:sSup>
                    </m:oMath>
                  </m:oMathPara>
                </a14:m>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795868" y="2588383"/>
                <a:ext cx="4205638" cy="913455"/>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548981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Power</a:t>
            </a:r>
            <a:endParaRPr lang="en-US" b="1" dirty="0">
              <a:solidFill>
                <a:schemeClr val="bg1"/>
              </a:solidFill>
            </a:endParaRPr>
          </a:p>
        </p:txBody>
      </p:sp>
      <p:sp>
        <p:nvSpPr>
          <p:cNvPr id="3" name="TextBox 2"/>
          <p:cNvSpPr txBox="1"/>
          <p:nvPr/>
        </p:nvSpPr>
        <p:spPr>
          <a:xfrm>
            <a:off x="508000" y="1253066"/>
            <a:ext cx="11142133" cy="5262979"/>
          </a:xfrm>
          <a:prstGeom prst="rect">
            <a:avLst/>
          </a:prstGeom>
          <a:noFill/>
        </p:spPr>
        <p:txBody>
          <a:bodyPr wrap="square" rtlCol="0">
            <a:spAutoFit/>
          </a:bodyPr>
          <a:lstStyle/>
          <a:p>
            <a:pPr marL="342900" indent="-342900">
              <a:buFont typeface="Arial" charset="0"/>
              <a:buChar char="•"/>
            </a:pPr>
            <a:r>
              <a:rPr lang="en-US" sz="2400" dirty="0" smtClean="0"/>
              <a:t>A </a:t>
            </a:r>
            <a:r>
              <a:rPr lang="en-US" sz="2400" dirty="0"/>
              <a:t>more useful and common way to estimate the necessary sample size is to focus on power </a:t>
            </a:r>
          </a:p>
          <a:p>
            <a:pPr marL="342900" indent="-342900">
              <a:buFont typeface="Arial" charset="0"/>
              <a:buChar char="•"/>
            </a:pPr>
            <a:endParaRPr lang="en-US" sz="2400" dirty="0" smtClean="0"/>
          </a:p>
          <a:p>
            <a:pPr marL="342900" indent="-342900">
              <a:buFont typeface="Arial" charset="0"/>
              <a:buChar char="•"/>
            </a:pPr>
            <a:r>
              <a:rPr lang="en-US" sz="2400" b="1" dirty="0" smtClean="0"/>
              <a:t>Power</a:t>
            </a:r>
            <a:r>
              <a:rPr lang="en-US" sz="2400" dirty="0"/>
              <a:t>: the probability of rejecting the null hypothesis for a hypothesized difference in means </a:t>
            </a:r>
          </a:p>
          <a:p>
            <a:pPr marL="342900" indent="-342900">
              <a:buFont typeface="Arial" charset="0"/>
              <a:buChar char="•"/>
            </a:pPr>
            <a:endParaRPr lang="en-US" sz="2400" dirty="0" smtClean="0"/>
          </a:p>
          <a:p>
            <a:pPr marL="342900" indent="-342900">
              <a:buFont typeface="Arial" charset="0"/>
              <a:buChar char="•"/>
            </a:pPr>
            <a:r>
              <a:rPr lang="en-US" sz="2400" b="1" dirty="0" smtClean="0"/>
              <a:t>Power </a:t>
            </a:r>
            <a:r>
              <a:rPr lang="en-US" sz="2400" b="1" dirty="0"/>
              <a:t>calculations are often necessary </a:t>
            </a:r>
          </a:p>
          <a:p>
            <a:pPr marL="342900" indent="-342900">
              <a:buFont typeface="Arial" charset="0"/>
              <a:buChar char="•"/>
            </a:pPr>
            <a:endParaRPr lang="en-US" sz="2400" dirty="0" smtClean="0"/>
          </a:p>
          <a:p>
            <a:pPr marL="800100" lvl="1" indent="-342900">
              <a:buFont typeface="Arial" charset="0"/>
              <a:buChar char="•"/>
            </a:pPr>
            <a:r>
              <a:rPr lang="en-US" sz="2400" dirty="0" smtClean="0"/>
              <a:t>When </a:t>
            </a:r>
            <a:r>
              <a:rPr lang="en-US" sz="2400" dirty="0"/>
              <a:t>you fail to reject the null, was it because you had insufficient power to detect a reasonable departure? </a:t>
            </a:r>
          </a:p>
          <a:p>
            <a:pPr marL="800100" lvl="1" indent="-342900">
              <a:buFont typeface="Arial" charset="0"/>
              <a:buChar char="•"/>
            </a:pPr>
            <a:endParaRPr lang="en-US" sz="2400" dirty="0" smtClean="0"/>
          </a:p>
          <a:p>
            <a:pPr marL="800100" lvl="1" indent="-342900">
              <a:buFont typeface="Arial" charset="0"/>
              <a:buChar char="•"/>
            </a:pPr>
            <a:r>
              <a:rPr lang="en-US" sz="2400" dirty="0" smtClean="0"/>
              <a:t>When </a:t>
            </a:r>
            <a:r>
              <a:rPr lang="en-US" sz="2400" dirty="0"/>
              <a:t>you apply for a grant or institutional approval, the agency often wants to know that your experimental design will have the power to detect a difference if one </a:t>
            </a:r>
            <a:r>
              <a:rPr lang="en-US" sz="2400" dirty="0" smtClean="0"/>
              <a:t>exists.</a:t>
            </a:r>
            <a:endParaRPr lang="en-US" sz="2400" dirty="0"/>
          </a:p>
        </p:txBody>
      </p:sp>
    </p:spTree>
    <p:extLst>
      <p:ext uri="{BB962C8B-B14F-4D97-AF65-F5344CB8AC3E}">
        <p14:creationId xmlns:p14="http://schemas.microsoft.com/office/powerpoint/2010/main" val="8219926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Calculating Power</a:t>
            </a:r>
            <a:endParaRPr lang="en-US" b="1" dirty="0">
              <a:solidFill>
                <a:schemeClr val="bg1"/>
              </a:solidFill>
            </a:endParaRPr>
          </a:p>
        </p:txBody>
      </p:sp>
      <p:sp>
        <p:nvSpPr>
          <p:cNvPr id="4" name="Rectangle 3"/>
          <p:cNvSpPr/>
          <p:nvPr/>
        </p:nvSpPr>
        <p:spPr>
          <a:xfrm>
            <a:off x="237995" y="1161821"/>
            <a:ext cx="11732332" cy="4708981"/>
          </a:xfrm>
          <a:prstGeom prst="rect">
            <a:avLst/>
          </a:prstGeom>
        </p:spPr>
        <p:txBody>
          <a:bodyPr wrap="square">
            <a:spAutoFit/>
          </a:bodyPr>
          <a:lstStyle/>
          <a:p>
            <a:pPr marL="457200" indent="-457200">
              <a:buFont typeface="Arial" charset="0"/>
              <a:buChar char="•"/>
            </a:pPr>
            <a:r>
              <a:rPr lang="en-US" sz="2800" dirty="0" smtClean="0"/>
              <a:t>Imagine </a:t>
            </a:r>
            <a:r>
              <a:rPr lang="en-US" sz="2800" dirty="0"/>
              <a:t>an experiment testing the difference between two means in an unpaired design </a:t>
            </a:r>
          </a:p>
          <a:p>
            <a:pPr marL="457200" indent="-457200">
              <a:buFont typeface="Arial" charset="0"/>
              <a:buChar char="•"/>
            </a:pPr>
            <a:r>
              <a:rPr lang="en-US" sz="2800" dirty="0" smtClean="0"/>
              <a:t>The </a:t>
            </a:r>
            <a:r>
              <a:rPr lang="en-US" sz="2800" dirty="0"/>
              <a:t>appropriate test is a two-sample </a:t>
            </a:r>
            <a:r>
              <a:rPr lang="en-US" sz="2800" i="1" dirty="0"/>
              <a:t>t</a:t>
            </a:r>
            <a:r>
              <a:rPr lang="en-US" sz="2800" dirty="0"/>
              <a:t>-test </a:t>
            </a:r>
            <a:endParaRPr lang="en-US" sz="2800" dirty="0" smtClean="0"/>
          </a:p>
          <a:p>
            <a:pPr marL="457200" indent="-457200">
              <a:buFont typeface="Arial" charset="0"/>
              <a:buChar char="•"/>
            </a:pPr>
            <a:endParaRPr lang="en-US" sz="2800" dirty="0"/>
          </a:p>
          <a:p>
            <a:pPr marL="457200" indent="-457200">
              <a:buFont typeface="Arial" charset="0"/>
              <a:buChar char="•"/>
            </a:pPr>
            <a:r>
              <a:rPr lang="en-US" sz="2800" dirty="0" smtClean="0"/>
              <a:t>Example</a:t>
            </a:r>
            <a:r>
              <a:rPr lang="en-US" sz="2800" dirty="0"/>
              <a:t>: </a:t>
            </a:r>
          </a:p>
          <a:p>
            <a:pPr marL="457200" indent="-457200">
              <a:buFont typeface="Arial" charset="0"/>
              <a:buChar char="•"/>
            </a:pPr>
            <a:r>
              <a:rPr lang="en-US" sz="2800" dirty="0" smtClean="0"/>
              <a:t>A 6 week old chick weighs around 250 grams, </a:t>
            </a:r>
            <a:r>
              <a:rPr lang="en-US" sz="2800" dirty="0" err="1"/>
              <a:t>s.d.</a:t>
            </a:r>
            <a:r>
              <a:rPr lang="en-US" sz="2800" dirty="0"/>
              <a:t> around </a:t>
            </a:r>
            <a:r>
              <a:rPr lang="en-US" sz="2800" dirty="0" smtClean="0"/>
              <a:t>50</a:t>
            </a:r>
            <a:r>
              <a:rPr lang="en-US" sz="2800" dirty="0"/>
              <a:t> </a:t>
            </a:r>
          </a:p>
          <a:p>
            <a:pPr marL="457200" indent="-457200">
              <a:buFont typeface="Arial" charset="0"/>
              <a:buChar char="•"/>
            </a:pPr>
            <a:r>
              <a:rPr lang="en-US" sz="2800" dirty="0" smtClean="0"/>
              <a:t>Feeding </a:t>
            </a:r>
            <a:r>
              <a:rPr lang="en-US" sz="2800" dirty="0"/>
              <a:t>them </a:t>
            </a:r>
            <a:r>
              <a:rPr lang="en-US" sz="2800" dirty="0" smtClean="0"/>
              <a:t>a supplement </a:t>
            </a:r>
            <a:r>
              <a:rPr lang="en-US" sz="2800" dirty="0"/>
              <a:t>results in about a </a:t>
            </a:r>
            <a:r>
              <a:rPr lang="en-US" sz="2800" dirty="0" smtClean="0"/>
              <a:t>10-20 </a:t>
            </a:r>
            <a:r>
              <a:rPr lang="en-US" sz="2800" dirty="0"/>
              <a:t>percent increase in </a:t>
            </a:r>
            <a:r>
              <a:rPr lang="en-US" sz="2800" dirty="0" smtClean="0"/>
              <a:t>weight at 6 weeks.</a:t>
            </a:r>
            <a:r>
              <a:rPr lang="en-US" sz="2800" dirty="0"/>
              <a:t> </a:t>
            </a:r>
          </a:p>
          <a:p>
            <a:pPr marL="457200" indent="-457200">
              <a:buFont typeface="Arial" charset="0"/>
              <a:buChar char="•"/>
            </a:pPr>
            <a:r>
              <a:rPr lang="en-US" sz="2800" dirty="0" smtClean="0"/>
              <a:t>What </a:t>
            </a:r>
            <a:r>
              <a:rPr lang="en-US" sz="2800" dirty="0"/>
              <a:t>sample size would I need to detect an effect of </a:t>
            </a:r>
            <a:r>
              <a:rPr lang="en-US" sz="2800" dirty="0" smtClean="0"/>
              <a:t>a supplement </a:t>
            </a:r>
            <a:r>
              <a:rPr lang="en-US" sz="2800" dirty="0"/>
              <a:t>(i.e., reject the null hypothesis that it has no effect) </a:t>
            </a:r>
          </a:p>
          <a:p>
            <a:pPr marL="342900" indent="-342900">
              <a:buFont typeface="Arial" charset="0"/>
              <a:buChar char="•"/>
            </a:pPr>
            <a:endParaRPr lang="en-US" sz="2000" dirty="0"/>
          </a:p>
        </p:txBody>
      </p:sp>
    </p:spTree>
    <p:extLst>
      <p:ext uri="{BB962C8B-B14F-4D97-AF65-F5344CB8AC3E}">
        <p14:creationId xmlns:p14="http://schemas.microsoft.com/office/powerpoint/2010/main" val="12047939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Power for a Two-sample t-test </a:t>
            </a:r>
          </a:p>
        </p:txBody>
      </p:sp>
      <p:sp>
        <p:nvSpPr>
          <p:cNvPr id="4" name="Rectangle 3"/>
          <p:cNvSpPr/>
          <p:nvPr/>
        </p:nvSpPr>
        <p:spPr>
          <a:xfrm>
            <a:off x="237995" y="1161821"/>
            <a:ext cx="11732332" cy="5016758"/>
          </a:xfrm>
          <a:prstGeom prst="rect">
            <a:avLst/>
          </a:prstGeom>
        </p:spPr>
        <p:txBody>
          <a:bodyPr wrap="square">
            <a:spAutoFit/>
          </a:bodyPr>
          <a:lstStyle/>
          <a:p>
            <a:r>
              <a:rPr lang="en-US" sz="3200" dirty="0" smtClean="0"/>
              <a:t>For </a:t>
            </a:r>
            <a:r>
              <a:rPr lang="en-US" sz="3200" dirty="0"/>
              <a:t>a power of 0.8 (i.e., an 80 percent chance of rejecting the null hypothesis when it’s not true), I need a sample size of: </a:t>
            </a:r>
          </a:p>
          <a:p>
            <a:endParaRPr lang="en-US" sz="3200" i="1" dirty="0" smtClean="0"/>
          </a:p>
          <a:p>
            <a:endParaRPr lang="en-US" sz="3200" i="1" dirty="0"/>
          </a:p>
          <a:p>
            <a:endParaRPr lang="en-US" sz="3200" i="1" dirty="0" smtClean="0"/>
          </a:p>
          <a:p>
            <a:endParaRPr lang="en-US" sz="3200" i="1" dirty="0" smtClean="0"/>
          </a:p>
          <a:p>
            <a:endParaRPr lang="en-US" sz="3200" dirty="0" smtClean="0"/>
          </a:p>
          <a:p>
            <a:endParaRPr lang="en-US" sz="3200" dirty="0"/>
          </a:p>
          <a:p>
            <a:endParaRPr lang="en-US" sz="3200" dirty="0" smtClean="0"/>
          </a:p>
          <a:p>
            <a:endParaRPr lang="en-US" sz="3200" dirty="0"/>
          </a:p>
        </p:txBody>
      </p:sp>
      <mc:AlternateContent xmlns:mc="http://schemas.openxmlformats.org/markup-compatibility/2006" xmlns:a14="http://schemas.microsoft.com/office/drawing/2010/main">
        <mc:Choice Requires="a14">
          <p:sp>
            <p:nvSpPr>
              <p:cNvPr id="3" name="TextBox 2"/>
              <p:cNvSpPr txBox="1"/>
              <p:nvPr/>
            </p:nvSpPr>
            <p:spPr>
              <a:xfrm>
                <a:off x="1608666" y="2345017"/>
                <a:ext cx="2281843" cy="9340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𝑛</m:t>
                      </m:r>
                      <m:r>
                        <a:rPr lang="en-US" sz="3200" b="0" i="1" smtClean="0">
                          <a:latin typeface="Cambria Math" charset="0"/>
                        </a:rPr>
                        <m:t>=16</m:t>
                      </m:r>
                      <m:sSup>
                        <m:sSupPr>
                          <m:ctrlPr>
                            <a:rPr lang="en-US" sz="3200" b="0" i="1" smtClean="0">
                              <a:latin typeface="Cambria Math" charset="0"/>
                            </a:rPr>
                          </m:ctrlPr>
                        </m:sSupPr>
                        <m:e>
                          <m:d>
                            <m:dPr>
                              <m:ctrlPr>
                                <a:rPr lang="mr-IN" sz="3200" b="0" i="1" smtClean="0">
                                  <a:latin typeface="Cambria Math" charset="0"/>
                                </a:rPr>
                              </m:ctrlPr>
                            </m:dPr>
                            <m:e>
                              <m:f>
                                <m:fPr>
                                  <m:ctrlPr>
                                    <a:rPr lang="mr-IN" sz="3200" b="0" i="1" smtClean="0">
                                      <a:latin typeface="Cambria Math" charset="0"/>
                                    </a:rPr>
                                  </m:ctrlPr>
                                </m:fPr>
                                <m:num>
                                  <m:r>
                                    <a:rPr lang="mr-IN" sz="3200" b="0" i="1" smtClean="0">
                                      <a:latin typeface="Cambria Math" charset="0"/>
                                      <a:ea typeface="Cambria Math" charset="0"/>
                                      <a:cs typeface="Cambria Math" charset="0"/>
                                    </a:rPr>
                                    <m:t>𝜎</m:t>
                                  </m:r>
                                </m:num>
                                <m:den>
                                  <m:r>
                                    <a:rPr lang="en-US" sz="3200" b="0" i="1" smtClean="0">
                                      <a:latin typeface="Cambria Math" charset="0"/>
                                    </a:rPr>
                                    <m:t>𝐷</m:t>
                                  </m:r>
                                </m:den>
                              </m:f>
                            </m:e>
                          </m:d>
                        </m:e>
                        <m:sup>
                          <m:r>
                            <a:rPr lang="en-US" sz="3200" b="0" i="1" smtClean="0">
                              <a:latin typeface="Cambria Math" charset="0"/>
                            </a:rPr>
                            <m:t>2</m:t>
                          </m:r>
                        </m:sup>
                      </m:sSup>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1608666" y="2345017"/>
                <a:ext cx="2281843" cy="934038"/>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608666" y="3431776"/>
                <a:ext cx="3843553" cy="10428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𝑛</m:t>
                      </m:r>
                      <m:r>
                        <a:rPr lang="en-US" sz="3200" b="0" i="1" smtClean="0">
                          <a:latin typeface="Cambria Math" charset="0"/>
                        </a:rPr>
                        <m:t>=16</m:t>
                      </m:r>
                      <m:sSup>
                        <m:sSupPr>
                          <m:ctrlPr>
                            <a:rPr lang="en-US" sz="3200" b="0" i="1" smtClean="0">
                              <a:latin typeface="Cambria Math" charset="0"/>
                            </a:rPr>
                          </m:ctrlPr>
                        </m:sSupPr>
                        <m:e>
                          <m:d>
                            <m:dPr>
                              <m:ctrlPr>
                                <a:rPr lang="mr-IN" sz="3200" b="0" i="1" smtClean="0">
                                  <a:latin typeface="Cambria Math" charset="0"/>
                                </a:rPr>
                              </m:ctrlPr>
                            </m:dPr>
                            <m:e>
                              <m:f>
                                <m:fPr>
                                  <m:ctrlPr>
                                    <a:rPr lang="mr-IN" sz="3200" b="0" i="1" smtClean="0">
                                      <a:latin typeface="Cambria Math" charset="0"/>
                                    </a:rPr>
                                  </m:ctrlPr>
                                </m:fPr>
                                <m:num>
                                  <m:r>
                                    <a:rPr lang="en-US" sz="3200" b="0" i="1" smtClean="0">
                                      <a:latin typeface="Cambria Math" charset="0"/>
                                      <a:ea typeface="Cambria Math" charset="0"/>
                                      <a:cs typeface="Cambria Math" charset="0"/>
                                    </a:rPr>
                                    <m:t>50</m:t>
                                  </m:r>
                                </m:num>
                                <m:den>
                                  <m:r>
                                    <a:rPr lang="en-US" sz="3200" b="0" i="1" smtClean="0">
                                      <a:latin typeface="Cambria Math" charset="0"/>
                                    </a:rPr>
                                    <m:t>275−250</m:t>
                                  </m:r>
                                </m:den>
                              </m:f>
                            </m:e>
                          </m:d>
                        </m:e>
                        <m:sup>
                          <m:r>
                            <a:rPr lang="en-US" sz="3200" b="0" i="1" smtClean="0">
                              <a:latin typeface="Cambria Math" charset="0"/>
                            </a:rPr>
                            <m:t>2</m:t>
                          </m:r>
                        </m:sup>
                      </m:sSup>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1608666" y="3431776"/>
                <a:ext cx="3843553" cy="1042850"/>
              </a:xfrm>
              <a:prstGeom prst="rect">
                <a:avLst/>
              </a:prstGeom>
              <a:blipFill rotWithShape="0">
                <a:blip r:embed="rId3"/>
                <a:stretch>
                  <a:fillRect/>
                </a:stretch>
              </a:blipFill>
            </p:spPr>
            <p:txBody>
              <a:bodyPr/>
              <a:lstStyle/>
              <a:p>
                <a:r>
                  <a:rPr lang="en-US">
                    <a:noFill/>
                  </a:rPr>
                  <a:t> </a:t>
                </a:r>
              </a:p>
            </p:txBody>
          </p:sp>
        </mc:Fallback>
      </mc:AlternateContent>
      <p:sp>
        <p:nvSpPr>
          <p:cNvPr id="7" name="Rectangle 6"/>
          <p:cNvSpPr/>
          <p:nvPr/>
        </p:nvSpPr>
        <p:spPr>
          <a:xfrm>
            <a:off x="4213273" y="2627370"/>
            <a:ext cx="3765454" cy="369332"/>
          </a:xfrm>
          <a:prstGeom prst="rect">
            <a:avLst/>
          </a:prstGeom>
        </p:spPr>
        <p:txBody>
          <a:bodyPr wrap="none">
            <a:spAutoFit/>
          </a:bodyPr>
          <a:lstStyle/>
          <a:p>
            <a:r>
              <a:rPr lang="en-US" i="1"/>
              <a:t>D </a:t>
            </a:r>
            <a:r>
              <a:rPr lang="en-US"/>
              <a:t>is the expected difference in means.</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1608665" y="4631894"/>
                <a:ext cx="132504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𝑛</m:t>
                      </m:r>
                      <m:r>
                        <a:rPr lang="en-US" sz="3200" b="0" i="1" smtClean="0">
                          <a:latin typeface="Cambria Math" charset="0"/>
                        </a:rPr>
                        <m:t>=64</m:t>
                      </m:r>
                    </m:oMath>
                  </m:oMathPara>
                </a14:m>
                <a:endParaRPr lang="en-US" sz="3200" dirty="0"/>
              </a:p>
            </p:txBody>
          </p:sp>
        </mc:Choice>
        <mc:Fallback xmlns="">
          <p:sp>
            <p:nvSpPr>
              <p:cNvPr id="8" name="TextBox 7"/>
              <p:cNvSpPr txBox="1">
                <a:spLocks noRot="1" noChangeAspect="1" noMove="1" noResize="1" noEditPoints="1" noAdjustHandles="1" noChangeArrowheads="1" noChangeShapeType="1" noTextEdit="1"/>
              </p:cNvSpPr>
              <p:nvPr/>
            </p:nvSpPr>
            <p:spPr>
              <a:xfrm>
                <a:off x="1608665" y="4631894"/>
                <a:ext cx="1325043" cy="492443"/>
              </a:xfrm>
              <a:prstGeom prst="rect">
                <a:avLst/>
              </a:prstGeom>
              <a:blipFill rotWithShape="0">
                <a:blip r:embed="rId4"/>
                <a:stretch>
                  <a:fillRect/>
                </a:stretch>
              </a:blipFill>
            </p:spPr>
            <p:txBody>
              <a:bodyPr/>
              <a:lstStyle/>
              <a:p>
                <a:r>
                  <a:rPr lang="en-US">
                    <a:noFill/>
                  </a:rPr>
                  <a:t> </a:t>
                </a:r>
              </a:p>
            </p:txBody>
          </p:sp>
        </mc:Fallback>
      </mc:AlternateContent>
      <p:sp>
        <p:nvSpPr>
          <p:cNvPr id="9" name="Rectangle 8"/>
          <p:cNvSpPr/>
          <p:nvPr/>
        </p:nvSpPr>
        <p:spPr>
          <a:xfrm>
            <a:off x="3167858" y="4725034"/>
            <a:ext cx="1982530" cy="369332"/>
          </a:xfrm>
          <a:prstGeom prst="rect">
            <a:avLst/>
          </a:prstGeom>
        </p:spPr>
        <p:txBody>
          <a:bodyPr wrap="none">
            <a:spAutoFit/>
          </a:bodyPr>
          <a:lstStyle/>
          <a:p>
            <a:r>
              <a:rPr lang="en-US" i="1" dirty="0" smtClean="0"/>
              <a:t>For each treatment</a:t>
            </a:r>
            <a:endParaRPr lang="en-US" dirty="0"/>
          </a:p>
        </p:txBody>
      </p:sp>
    </p:spTree>
    <p:extLst>
      <p:ext uri="{BB962C8B-B14F-4D97-AF65-F5344CB8AC3E}">
        <p14:creationId xmlns:p14="http://schemas.microsoft.com/office/powerpoint/2010/main" val="14381703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Power for a Two-sample t-test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358900"/>
            <a:ext cx="7353300" cy="4838700"/>
          </a:xfrm>
          <a:prstGeom prst="rect">
            <a:avLst/>
          </a:prstGeom>
        </p:spPr>
      </p:pic>
    </p:spTree>
    <p:extLst>
      <p:ext uri="{BB962C8B-B14F-4D97-AF65-F5344CB8AC3E}">
        <p14:creationId xmlns:p14="http://schemas.microsoft.com/office/powerpoint/2010/main" val="20579667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Last week</a:t>
            </a:r>
            <a:endParaRPr lang="en-US" b="1" dirty="0">
              <a:solidFill>
                <a:schemeClr val="bg1"/>
              </a:solidFill>
            </a:endParaRPr>
          </a:p>
        </p:txBody>
      </p:sp>
      <p:sp>
        <p:nvSpPr>
          <p:cNvPr id="4" name="Rectangle 3"/>
          <p:cNvSpPr/>
          <p:nvPr/>
        </p:nvSpPr>
        <p:spPr>
          <a:xfrm>
            <a:off x="258184" y="1762460"/>
            <a:ext cx="11629016" cy="3170099"/>
          </a:xfrm>
          <a:prstGeom prst="rect">
            <a:avLst/>
          </a:prstGeom>
        </p:spPr>
        <p:txBody>
          <a:bodyPr wrap="square">
            <a:spAutoFit/>
          </a:bodyPr>
          <a:lstStyle/>
          <a:p>
            <a:pPr marL="742950" indent="-742950">
              <a:buFont typeface="+mj-lt"/>
              <a:buAutoNum type="arabicPeriod"/>
            </a:pPr>
            <a:r>
              <a:rPr lang="en-US" sz="4000" dirty="0" smtClean="0"/>
              <a:t>Fertility</a:t>
            </a:r>
            <a:r>
              <a:rPr lang="en-US" sz="4000" dirty="0" smtClean="0"/>
              <a:t> exp. with flies from France and India</a:t>
            </a:r>
            <a:endParaRPr lang="en-US" sz="4000" dirty="0" smtClean="0"/>
          </a:p>
          <a:p>
            <a:pPr marL="742950" indent="-742950">
              <a:buFont typeface="+mj-lt"/>
              <a:buAutoNum type="arabicPeriod"/>
            </a:pPr>
            <a:endParaRPr lang="en-US" sz="4000" dirty="0" smtClean="0"/>
          </a:p>
          <a:p>
            <a:pPr marL="742950" indent="-742950">
              <a:buFont typeface="+mj-lt"/>
              <a:buAutoNum type="arabicPeriod"/>
            </a:pPr>
            <a:r>
              <a:rPr lang="en-US" sz="4000" dirty="0" smtClean="0"/>
              <a:t>Which t-test doesn’t assume the variables being studied have a normal distribution in the population?</a:t>
            </a:r>
            <a:endParaRPr lang="en-US" sz="2800" dirty="0"/>
          </a:p>
        </p:txBody>
      </p:sp>
    </p:spTree>
    <p:extLst>
      <p:ext uri="{BB962C8B-B14F-4D97-AF65-F5344CB8AC3E}">
        <p14:creationId xmlns:p14="http://schemas.microsoft.com/office/powerpoint/2010/main" val="6179547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Fisher</a:t>
            </a:r>
            <a:endParaRPr lang="en-US" b="1" dirty="0">
              <a:solidFill>
                <a:schemeClr val="bg1"/>
              </a:solidFill>
            </a:endParaRPr>
          </a:p>
        </p:txBody>
      </p:sp>
      <p:pic>
        <p:nvPicPr>
          <p:cNvPr id="19" name="Picture 18"/>
          <p:cNvPicPr>
            <a:picLocks noChangeAspect="1"/>
          </p:cNvPicPr>
          <p:nvPr/>
        </p:nvPicPr>
        <p:blipFill>
          <a:blip r:embed="rId2"/>
          <a:stretch>
            <a:fillRect/>
          </a:stretch>
        </p:blipFill>
        <p:spPr>
          <a:xfrm>
            <a:off x="178628" y="1135809"/>
            <a:ext cx="1790834" cy="2775792"/>
          </a:xfrm>
          <a:prstGeom prst="rect">
            <a:avLst/>
          </a:prstGeom>
        </p:spPr>
      </p:pic>
      <p:sp>
        <p:nvSpPr>
          <p:cNvPr id="5" name="Rectangle 4"/>
          <p:cNvSpPr/>
          <p:nvPr/>
        </p:nvSpPr>
        <p:spPr>
          <a:xfrm>
            <a:off x="2178244" y="1188988"/>
            <a:ext cx="10013756" cy="3139321"/>
          </a:xfrm>
          <a:prstGeom prst="rect">
            <a:avLst/>
          </a:prstGeom>
        </p:spPr>
        <p:txBody>
          <a:bodyPr wrap="square">
            <a:spAutoFit/>
          </a:bodyPr>
          <a:lstStyle/>
          <a:p>
            <a:r>
              <a:rPr lang="en-US" b="1" dirty="0" smtClean="0">
                <a:latin typeface="Calibri" charset="0"/>
              </a:rPr>
              <a:t>R</a:t>
            </a:r>
            <a:r>
              <a:rPr lang="en-US" b="1" dirty="0">
                <a:latin typeface="Calibri" charset="0"/>
              </a:rPr>
              <a:t>. A. Fisher </a:t>
            </a:r>
            <a:endParaRPr lang="en-US" b="1" dirty="0" smtClean="0">
              <a:latin typeface="Calibri" charset="0"/>
            </a:endParaRPr>
          </a:p>
          <a:p>
            <a:endParaRPr lang="en-US" b="1" dirty="0">
              <a:latin typeface="Calibri" charset="0"/>
            </a:endParaRPr>
          </a:p>
          <a:p>
            <a:r>
              <a:rPr lang="en-US" dirty="0" smtClean="0">
                <a:latin typeface="Calibri" charset="0"/>
              </a:rPr>
              <a:t>Already </a:t>
            </a:r>
            <a:r>
              <a:rPr lang="en-US" dirty="0">
                <a:latin typeface="Calibri" charset="0"/>
              </a:rPr>
              <a:t>heard about “Fisher’s Exact Test” Among many other contributions, Fisher also invented analysis of variance and the F-distribution </a:t>
            </a:r>
            <a:endParaRPr lang="en-US" dirty="0" smtClean="0">
              <a:latin typeface="Calibri" charset="0"/>
            </a:endParaRPr>
          </a:p>
          <a:p>
            <a:endParaRPr lang="en-US" dirty="0">
              <a:latin typeface="Calibri" charset="0"/>
            </a:endParaRPr>
          </a:p>
          <a:p>
            <a:r>
              <a:rPr lang="en-US" dirty="0" smtClean="0">
                <a:latin typeface="Calibri" charset="0"/>
              </a:rPr>
              <a:t>He </a:t>
            </a:r>
            <a:r>
              <a:rPr lang="en-US" dirty="0">
                <a:latin typeface="Calibri" charset="0"/>
              </a:rPr>
              <a:t>also was one of the </a:t>
            </a:r>
            <a:r>
              <a:rPr lang="en-US" dirty="0" smtClean="0">
                <a:latin typeface="Calibri" charset="0"/>
              </a:rPr>
              <a:t>figures </a:t>
            </a:r>
            <a:r>
              <a:rPr lang="en-US" dirty="0">
                <a:latin typeface="Calibri" charset="0"/>
              </a:rPr>
              <a:t>in the Modern Synthesis – reconciling the facts of genetics with the idea of natural </a:t>
            </a:r>
            <a:r>
              <a:rPr lang="en-US" dirty="0" smtClean="0">
                <a:latin typeface="Calibri" charset="0"/>
              </a:rPr>
              <a:t>selection.</a:t>
            </a:r>
          </a:p>
          <a:p>
            <a:endParaRPr lang="en-US" dirty="0" smtClean="0">
              <a:latin typeface="Calibri" charset="0"/>
            </a:endParaRPr>
          </a:p>
          <a:p>
            <a:r>
              <a:rPr lang="en-US" dirty="0" smtClean="0">
                <a:latin typeface="Calibri" charset="0"/>
              </a:rPr>
              <a:t>Popularized the p &lt;= 0.05 rule of thumb</a:t>
            </a:r>
          </a:p>
          <a:p>
            <a:endParaRPr lang="en-US" dirty="0" smtClean="0">
              <a:latin typeface="Calibri" charset="0"/>
            </a:endParaRPr>
          </a:p>
          <a:p>
            <a:r>
              <a:rPr lang="en-US" dirty="0" smtClean="0">
                <a:latin typeface="Calibri" charset="0"/>
              </a:rPr>
              <a:t>FYI he </a:t>
            </a:r>
            <a:r>
              <a:rPr lang="en-US" dirty="0">
                <a:latin typeface="Calibri" charset="0"/>
              </a:rPr>
              <a:t>was a firm believer in </a:t>
            </a:r>
            <a:r>
              <a:rPr lang="en-US" dirty="0" smtClean="0">
                <a:latin typeface="Calibri" charset="0"/>
              </a:rPr>
              <a:t>eugenics, racist, and spoke against inference that smoking caused cancer.</a:t>
            </a:r>
            <a:r>
              <a:rPr lang="en-US" dirty="0">
                <a:latin typeface="Calibri" charset="0"/>
              </a:rPr>
              <a:t> </a:t>
            </a:r>
            <a:endParaRPr lang="en-US" dirty="0">
              <a:effectLst/>
              <a:latin typeface="Calibri"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266" y="4474633"/>
            <a:ext cx="4678796" cy="181422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474633"/>
            <a:ext cx="5164667" cy="1548614"/>
          </a:xfrm>
          <a:prstGeom prst="rect">
            <a:avLst/>
          </a:prstGeom>
        </p:spPr>
      </p:pic>
    </p:spTree>
    <p:extLst>
      <p:ext uri="{BB962C8B-B14F-4D97-AF65-F5344CB8AC3E}">
        <p14:creationId xmlns:p14="http://schemas.microsoft.com/office/powerpoint/2010/main" val="2280614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Analysis of Variance</a:t>
            </a:r>
            <a:endParaRPr lang="en-US" b="1" dirty="0">
              <a:solidFill>
                <a:schemeClr val="bg1"/>
              </a:solidFill>
            </a:endParaRPr>
          </a:p>
        </p:txBody>
      </p:sp>
      <p:sp>
        <p:nvSpPr>
          <p:cNvPr id="3" name="Rectangle 2"/>
          <p:cNvSpPr/>
          <p:nvPr/>
        </p:nvSpPr>
        <p:spPr>
          <a:xfrm>
            <a:off x="592667" y="1028343"/>
            <a:ext cx="10227734" cy="4524315"/>
          </a:xfrm>
          <a:prstGeom prst="rect">
            <a:avLst/>
          </a:prstGeom>
        </p:spPr>
        <p:txBody>
          <a:bodyPr wrap="square">
            <a:spAutoFit/>
          </a:bodyPr>
          <a:lstStyle/>
          <a:p>
            <a:pPr marL="342900" indent="-342900">
              <a:buFont typeface="Arial" charset="0"/>
              <a:buChar char="•"/>
            </a:pPr>
            <a:r>
              <a:rPr lang="en-US" sz="3200" dirty="0" smtClean="0"/>
              <a:t>Used </a:t>
            </a:r>
            <a:r>
              <a:rPr lang="en-US" sz="3200" dirty="0"/>
              <a:t>to compare the means among more than two groups </a:t>
            </a:r>
            <a:endParaRPr lang="en-US" sz="3200" dirty="0" smtClean="0"/>
          </a:p>
          <a:p>
            <a:pPr marL="342900" indent="-342900">
              <a:buFont typeface="Arial" charset="0"/>
              <a:buChar char="•"/>
            </a:pPr>
            <a:endParaRPr lang="en-US" sz="3200" dirty="0"/>
          </a:p>
          <a:p>
            <a:pPr marL="342900" indent="-342900">
              <a:buFont typeface="Arial" charset="0"/>
              <a:buChar char="•"/>
            </a:pPr>
            <a:r>
              <a:rPr lang="en-US" sz="3200" dirty="0" smtClean="0"/>
              <a:t>If </a:t>
            </a:r>
            <a:r>
              <a:rPr lang="en-US" sz="3200" dirty="0"/>
              <a:t>you are comparing three groups, for instance, you cannot just do three pair-wise </a:t>
            </a:r>
            <a:r>
              <a:rPr lang="en-US" sz="3200" i="1" dirty="0"/>
              <a:t>t</a:t>
            </a:r>
            <a:r>
              <a:rPr lang="en-US" sz="3200" dirty="0"/>
              <a:t>-tests – this approach would cause too </a:t>
            </a:r>
            <a:r>
              <a:rPr lang="en-US" sz="3200" dirty="0" smtClean="0"/>
              <a:t>many false positives</a:t>
            </a:r>
            <a:r>
              <a:rPr lang="en-US" sz="3200" dirty="0"/>
              <a:t> </a:t>
            </a:r>
            <a:endParaRPr lang="en-US" sz="3200" dirty="0" smtClean="0"/>
          </a:p>
          <a:p>
            <a:pPr marL="342900" indent="-342900">
              <a:buFont typeface="Arial" charset="0"/>
              <a:buChar char="•"/>
            </a:pPr>
            <a:endParaRPr lang="en-US" sz="3200" dirty="0"/>
          </a:p>
          <a:p>
            <a:pPr marL="342900" indent="-342900">
              <a:buFont typeface="Arial" charset="0"/>
              <a:buChar char="•"/>
            </a:pPr>
            <a:r>
              <a:rPr lang="en-US" sz="3200" dirty="0" smtClean="0"/>
              <a:t>ANOVA </a:t>
            </a:r>
            <a:r>
              <a:rPr lang="en-US" sz="3200" dirty="0"/>
              <a:t>takes into account the fact that you are comparing multiple groups and controls the </a:t>
            </a:r>
            <a:r>
              <a:rPr lang="en-US" sz="3200" dirty="0" smtClean="0"/>
              <a:t>false positive rate.</a:t>
            </a:r>
            <a:endParaRPr lang="en-US" sz="3200" dirty="0">
              <a:effectLst/>
              <a:latin typeface="Calibri" charset="0"/>
            </a:endParaRPr>
          </a:p>
        </p:txBody>
      </p:sp>
    </p:spTree>
    <p:extLst>
      <p:ext uri="{BB962C8B-B14F-4D97-AF65-F5344CB8AC3E}">
        <p14:creationId xmlns:p14="http://schemas.microsoft.com/office/powerpoint/2010/main" val="10515210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Analysis of Variance</a:t>
            </a:r>
            <a:endParaRPr lang="en-US" b="1" dirty="0">
              <a:solidFill>
                <a:schemeClr val="bg1"/>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gridCol w="363855"/>
                <a:gridCol w="355918"/>
              </a:tblGrid>
              <a:tr h="370840">
                <a:tc>
                  <a:txBody>
                    <a:bodyPr/>
                    <a:lstStyle/>
                    <a:p>
                      <a:r>
                        <a:rPr lang="en-US" dirty="0" smtClean="0">
                          <a:solidFill>
                            <a:schemeClr val="tx1"/>
                          </a:solidFill>
                        </a:rPr>
                        <a:t>A</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B</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C</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dirty="0" smtClean="0">
                          <a:solidFill>
                            <a:schemeClr val="tx1"/>
                          </a:solidFill>
                        </a:rPr>
                        <a:t>2</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7</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2</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8</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4</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3</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8</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7</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4</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Tree>
    <p:extLst>
      <p:ext uri="{BB962C8B-B14F-4D97-AF65-F5344CB8AC3E}">
        <p14:creationId xmlns:p14="http://schemas.microsoft.com/office/powerpoint/2010/main" val="115364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Analysis of Variance</a:t>
            </a:r>
            <a:endParaRPr lang="en-US" b="1" dirty="0">
              <a:solidFill>
                <a:schemeClr val="bg1"/>
              </a:solidFill>
            </a:endParaRPr>
          </a:p>
        </p:txBody>
      </p:sp>
      <mc:AlternateContent xmlns:mc="http://schemas.openxmlformats.org/markup-compatibility/2006">
        <mc:Choice xmlns:a14="http://schemas.microsoft.com/office/drawing/2010/main" Requires="a14">
          <p:sp>
            <p:nvSpPr>
              <p:cNvPr id="3" name="Rectangle 2"/>
              <p:cNvSpPr/>
              <p:nvPr/>
            </p:nvSpPr>
            <p:spPr>
              <a:xfrm>
                <a:off x="910168" y="4549823"/>
                <a:ext cx="5071533" cy="179587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charset="0"/>
                            </a:rPr>
                          </m:ctrlPr>
                        </m:fPr>
                        <m:num>
                          <m:f>
                            <m:fPr>
                              <m:ctrlPr>
                                <a:rPr lang="mr-IN" sz="2400" i="1" smtClean="0">
                                  <a:effectLst/>
                                  <a:latin typeface="Cambria Math" charset="0"/>
                                </a:rPr>
                              </m:ctrlPr>
                            </m:fPr>
                            <m:num>
                              <m:nary>
                                <m:naryPr>
                                  <m:chr m:val="∑"/>
                                  <m:ctrlPr>
                                    <a:rPr lang="is-IS" sz="2400" i="1" smtClean="0">
                                      <a:effectLst/>
                                      <a:latin typeface="Cambria Math"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charset="0"/>
                                        </a:rPr>
                                      </m:ctrlPr>
                                    </m:sSupPr>
                                    <m:e>
                                      <m:r>
                                        <a:rPr lang="en-US" sz="2400" i="1">
                                          <a:latin typeface="Cambria Math"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charset="0"/>
                                </a:rPr>
                              </m:ctrlPr>
                            </m:fPr>
                            <m:num>
                              <m:nary>
                                <m:naryPr>
                                  <m:chr m:val="∑"/>
                                  <m:ctrlPr>
                                    <a:rPr lang="is-IS" sz="2400" i="1" smtClean="0">
                                      <a:effectLst/>
                                      <a:latin typeface="Cambria Math"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charset="0"/>
                                            </a:rPr>
                                          </m:ctrlPr>
                                        </m:sSupPr>
                                        <m:e>
                                          <m:r>
                                            <a:rPr lang="en-US" sz="2400" b="0" i="1" smtClean="0">
                                              <a:effectLst/>
                                              <a:latin typeface="Cambria Math" charset="0"/>
                                            </a:rPr>
                                            <m:t>(</m:t>
                                          </m:r>
                                          <m:sSub>
                                            <m:sSubPr>
                                              <m:ctrlPr>
                                                <a:rPr lang="en-US" sz="2400" b="0" i="1" smtClean="0">
                                                  <a:effectLst/>
                                                  <a:latin typeface="Cambria Math"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charset="0"/>
                                                </a:rPr>
                                              </m:ctrlPr>
                                            </m:sSubPr>
                                            <m:e>
                                              <m:acc>
                                                <m:accPr>
                                                  <m:chr m:val="̅"/>
                                                  <m:ctrlPr>
                                                    <a:rPr lang="en-US" sz="2400" b="0" i="1" smtClean="0">
                                                      <a:effectLst/>
                                                      <a:latin typeface="Cambria Math"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gridCol w="363855"/>
                <a:gridCol w="355918"/>
              </a:tblGrid>
              <a:tr h="370840">
                <a:tc>
                  <a:txBody>
                    <a:bodyPr/>
                    <a:lstStyle/>
                    <a:p>
                      <a:r>
                        <a:rPr lang="en-US" dirty="0" smtClean="0">
                          <a:solidFill>
                            <a:schemeClr val="tx1"/>
                          </a:solidFill>
                        </a:rPr>
                        <a:t>A</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B</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C</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dirty="0" smtClean="0">
                          <a:solidFill>
                            <a:schemeClr val="tx1"/>
                          </a:solidFill>
                        </a:rPr>
                        <a:t>2</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7</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2</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8</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4</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3</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8</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7</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4</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Tree>
    <p:extLst>
      <p:ext uri="{BB962C8B-B14F-4D97-AF65-F5344CB8AC3E}">
        <p14:creationId xmlns:p14="http://schemas.microsoft.com/office/powerpoint/2010/main" val="7787304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Analysis of Variance</a:t>
            </a:r>
            <a:endParaRPr lang="en-US" b="1" dirty="0">
              <a:solidFill>
                <a:schemeClr val="bg1"/>
              </a:solidFill>
            </a:endParaRPr>
          </a:p>
        </p:txBody>
      </p:sp>
      <mc:AlternateContent xmlns:mc="http://schemas.openxmlformats.org/markup-compatibility/2006">
        <mc:Choice xmlns:a14="http://schemas.microsoft.com/office/drawing/2010/main" Requires="a14">
          <p:sp>
            <p:nvSpPr>
              <p:cNvPr id="3" name="Rectangle 2"/>
              <p:cNvSpPr/>
              <p:nvPr/>
            </p:nvSpPr>
            <p:spPr>
              <a:xfrm>
                <a:off x="910168" y="4549823"/>
                <a:ext cx="5071533" cy="179587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charset="0"/>
                            </a:rPr>
                          </m:ctrlPr>
                        </m:fPr>
                        <m:num>
                          <m:f>
                            <m:fPr>
                              <m:ctrlPr>
                                <a:rPr lang="mr-IN" sz="2400" i="1" smtClean="0">
                                  <a:effectLst/>
                                  <a:latin typeface="Cambria Math" charset="0"/>
                                </a:rPr>
                              </m:ctrlPr>
                            </m:fPr>
                            <m:num>
                              <m:nary>
                                <m:naryPr>
                                  <m:chr m:val="∑"/>
                                  <m:ctrlPr>
                                    <a:rPr lang="is-IS" sz="2400" i="1" smtClean="0">
                                      <a:effectLst/>
                                      <a:latin typeface="Cambria Math"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charset="0"/>
                                        </a:rPr>
                                      </m:ctrlPr>
                                    </m:sSupPr>
                                    <m:e>
                                      <m:r>
                                        <a:rPr lang="en-US" sz="2400" i="1">
                                          <a:latin typeface="Cambria Math"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charset="0"/>
                                </a:rPr>
                              </m:ctrlPr>
                            </m:fPr>
                            <m:num>
                              <m:nary>
                                <m:naryPr>
                                  <m:chr m:val="∑"/>
                                  <m:ctrlPr>
                                    <a:rPr lang="is-IS" sz="2400" i="1" smtClean="0">
                                      <a:effectLst/>
                                      <a:latin typeface="Cambria Math"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charset="0"/>
                                            </a:rPr>
                                          </m:ctrlPr>
                                        </m:sSupPr>
                                        <m:e>
                                          <m:r>
                                            <a:rPr lang="en-US" sz="2400" b="0" i="1" smtClean="0">
                                              <a:effectLst/>
                                              <a:latin typeface="Cambria Math" charset="0"/>
                                            </a:rPr>
                                            <m:t>(</m:t>
                                          </m:r>
                                          <m:sSub>
                                            <m:sSubPr>
                                              <m:ctrlPr>
                                                <a:rPr lang="en-US" sz="2400" b="0" i="1" smtClean="0">
                                                  <a:effectLst/>
                                                  <a:latin typeface="Cambria Math"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charset="0"/>
                                                </a:rPr>
                                              </m:ctrlPr>
                                            </m:sSubPr>
                                            <m:e>
                                              <m:acc>
                                                <m:accPr>
                                                  <m:chr m:val="̅"/>
                                                  <m:ctrlPr>
                                                    <a:rPr lang="en-US" sz="2400" b="0" i="1" smtClean="0">
                                                      <a:effectLst/>
                                                      <a:latin typeface="Cambria Math"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gridCol w="363855"/>
                <a:gridCol w="355918"/>
              </a:tblGrid>
              <a:tr h="370840">
                <a:tc>
                  <a:txBody>
                    <a:bodyPr/>
                    <a:lstStyle/>
                    <a:p>
                      <a:r>
                        <a:rPr lang="en-US" dirty="0" smtClean="0">
                          <a:solidFill>
                            <a:schemeClr val="tx1"/>
                          </a:solidFill>
                        </a:rPr>
                        <a:t>A</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B</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C</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dirty="0" smtClean="0">
                          <a:solidFill>
                            <a:schemeClr val="tx1"/>
                          </a:solidFill>
                        </a:rPr>
                        <a:t>2</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7</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2</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8</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4</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3</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8</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7</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4</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
        <p:nvSpPr>
          <p:cNvPr id="15" name="Rectangle 14"/>
          <p:cNvSpPr/>
          <p:nvPr/>
        </p:nvSpPr>
        <p:spPr>
          <a:xfrm>
            <a:off x="3136900" y="4518522"/>
            <a:ext cx="2425700"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3591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Analysis of Variance</a:t>
            </a:r>
            <a:endParaRPr lang="en-US" b="1" dirty="0">
              <a:solidFill>
                <a:schemeClr val="bg1"/>
              </a:solidFill>
            </a:endParaRPr>
          </a:p>
        </p:txBody>
      </p:sp>
      <mc:AlternateContent xmlns:mc="http://schemas.openxmlformats.org/markup-compatibility/2006">
        <mc:Choice xmlns:a14="http://schemas.microsoft.com/office/drawing/2010/main" Requires="a14">
          <p:sp>
            <p:nvSpPr>
              <p:cNvPr id="3" name="Rectangle 2"/>
              <p:cNvSpPr/>
              <p:nvPr/>
            </p:nvSpPr>
            <p:spPr>
              <a:xfrm>
                <a:off x="910168" y="4549823"/>
                <a:ext cx="5071533" cy="179587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charset="0"/>
                            </a:rPr>
                          </m:ctrlPr>
                        </m:fPr>
                        <m:num>
                          <m:f>
                            <m:fPr>
                              <m:ctrlPr>
                                <a:rPr lang="mr-IN" sz="2400" i="1" smtClean="0">
                                  <a:effectLst/>
                                  <a:latin typeface="Cambria Math" charset="0"/>
                                </a:rPr>
                              </m:ctrlPr>
                            </m:fPr>
                            <m:num>
                              <m:nary>
                                <m:naryPr>
                                  <m:chr m:val="∑"/>
                                  <m:ctrlPr>
                                    <a:rPr lang="is-IS" sz="2400" i="1" smtClean="0">
                                      <a:effectLst/>
                                      <a:latin typeface="Cambria Math"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charset="0"/>
                                        </a:rPr>
                                      </m:ctrlPr>
                                    </m:sSupPr>
                                    <m:e>
                                      <m:r>
                                        <a:rPr lang="en-US" sz="2400" i="1">
                                          <a:latin typeface="Cambria Math"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charset="0"/>
                                </a:rPr>
                              </m:ctrlPr>
                            </m:fPr>
                            <m:num>
                              <m:nary>
                                <m:naryPr>
                                  <m:chr m:val="∑"/>
                                  <m:ctrlPr>
                                    <a:rPr lang="is-IS" sz="2400" i="1" smtClean="0">
                                      <a:effectLst/>
                                      <a:latin typeface="Cambria Math"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charset="0"/>
                                            </a:rPr>
                                          </m:ctrlPr>
                                        </m:sSupPr>
                                        <m:e>
                                          <m:r>
                                            <a:rPr lang="en-US" sz="2400" b="0" i="1" smtClean="0">
                                              <a:effectLst/>
                                              <a:latin typeface="Cambria Math" charset="0"/>
                                            </a:rPr>
                                            <m:t>(</m:t>
                                          </m:r>
                                          <m:sSub>
                                            <m:sSubPr>
                                              <m:ctrlPr>
                                                <a:rPr lang="en-US" sz="2400" b="0" i="1" smtClean="0">
                                                  <a:effectLst/>
                                                  <a:latin typeface="Cambria Math"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charset="0"/>
                                                </a:rPr>
                                              </m:ctrlPr>
                                            </m:sSubPr>
                                            <m:e>
                                              <m:acc>
                                                <m:accPr>
                                                  <m:chr m:val="̅"/>
                                                  <m:ctrlPr>
                                                    <a:rPr lang="en-US" sz="2400" b="0" i="1" smtClean="0">
                                                      <a:effectLst/>
                                                      <a:latin typeface="Cambria Math"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gridCol w="363855"/>
                <a:gridCol w="355918"/>
              </a:tblGrid>
              <a:tr h="370840">
                <a:tc>
                  <a:txBody>
                    <a:bodyPr/>
                    <a:lstStyle/>
                    <a:p>
                      <a:r>
                        <a:rPr lang="en-US" dirty="0" smtClean="0">
                          <a:solidFill>
                            <a:schemeClr val="tx1"/>
                          </a:solidFill>
                        </a:rPr>
                        <a:t>A</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B</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C</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dirty="0" smtClean="0">
                          <a:solidFill>
                            <a:schemeClr val="tx1"/>
                          </a:solidFill>
                        </a:rPr>
                        <a:t>2</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7</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2</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8</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4</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3</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8</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7</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4</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cxnSp>
        <p:nvCxnSpPr>
          <p:cNvPr id="11" name="Straight Arrow Connector 10"/>
          <p:cNvCxnSpPr>
            <a:stCxn id="9" idx="1"/>
          </p:cNvCxnSpPr>
          <p:nvPr/>
        </p:nvCxnSpPr>
        <p:spPr>
          <a:xfrm flipH="1">
            <a:off x="4660900" y="2203504"/>
            <a:ext cx="2684391" cy="2165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136900" y="4518522"/>
            <a:ext cx="2425700"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6595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Analysis of Variance</a:t>
            </a:r>
            <a:endParaRPr lang="en-US" b="1" dirty="0">
              <a:solidFill>
                <a:schemeClr val="bg1"/>
              </a:solidFill>
            </a:endParaRPr>
          </a:p>
        </p:txBody>
      </p:sp>
      <mc:AlternateContent xmlns:mc="http://schemas.openxmlformats.org/markup-compatibility/2006">
        <mc:Choice xmlns:a14="http://schemas.microsoft.com/office/drawing/2010/main" Requires="a14">
          <p:sp>
            <p:nvSpPr>
              <p:cNvPr id="3" name="Rectangle 2"/>
              <p:cNvSpPr/>
              <p:nvPr/>
            </p:nvSpPr>
            <p:spPr>
              <a:xfrm>
                <a:off x="910168" y="4549823"/>
                <a:ext cx="5071533" cy="179587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charset="0"/>
                            </a:rPr>
                          </m:ctrlPr>
                        </m:fPr>
                        <m:num>
                          <m:f>
                            <m:fPr>
                              <m:ctrlPr>
                                <a:rPr lang="mr-IN" sz="2400" i="1" smtClean="0">
                                  <a:effectLst/>
                                  <a:latin typeface="Cambria Math" charset="0"/>
                                </a:rPr>
                              </m:ctrlPr>
                            </m:fPr>
                            <m:num>
                              <m:nary>
                                <m:naryPr>
                                  <m:chr m:val="∑"/>
                                  <m:ctrlPr>
                                    <a:rPr lang="is-IS" sz="2400" i="1" smtClean="0">
                                      <a:effectLst/>
                                      <a:latin typeface="Cambria Math"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charset="0"/>
                                        </a:rPr>
                                      </m:ctrlPr>
                                    </m:sSupPr>
                                    <m:e>
                                      <m:r>
                                        <a:rPr lang="en-US" sz="2400" i="1">
                                          <a:latin typeface="Cambria Math"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charset="0"/>
                                </a:rPr>
                              </m:ctrlPr>
                            </m:fPr>
                            <m:num>
                              <m:nary>
                                <m:naryPr>
                                  <m:chr m:val="∑"/>
                                  <m:ctrlPr>
                                    <a:rPr lang="is-IS" sz="2400" i="1" smtClean="0">
                                      <a:effectLst/>
                                      <a:latin typeface="Cambria Math"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charset="0"/>
                                            </a:rPr>
                                          </m:ctrlPr>
                                        </m:sSupPr>
                                        <m:e>
                                          <m:r>
                                            <a:rPr lang="en-US" sz="2400" b="0" i="1" smtClean="0">
                                              <a:effectLst/>
                                              <a:latin typeface="Cambria Math" charset="0"/>
                                            </a:rPr>
                                            <m:t>(</m:t>
                                          </m:r>
                                          <m:sSub>
                                            <m:sSubPr>
                                              <m:ctrlPr>
                                                <a:rPr lang="en-US" sz="2400" b="0" i="1" smtClean="0">
                                                  <a:effectLst/>
                                                  <a:latin typeface="Cambria Math"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charset="0"/>
                                                </a:rPr>
                                              </m:ctrlPr>
                                            </m:sSubPr>
                                            <m:e>
                                              <m:acc>
                                                <m:accPr>
                                                  <m:chr m:val="̅"/>
                                                  <m:ctrlPr>
                                                    <a:rPr lang="en-US" sz="2400" b="0" i="1" smtClean="0">
                                                      <a:effectLst/>
                                                      <a:latin typeface="Cambria Math"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gridCol w="363855"/>
                <a:gridCol w="355918"/>
              </a:tblGrid>
              <a:tr h="370840">
                <a:tc>
                  <a:txBody>
                    <a:bodyPr/>
                    <a:lstStyle/>
                    <a:p>
                      <a:r>
                        <a:rPr lang="en-US" dirty="0" smtClean="0">
                          <a:solidFill>
                            <a:schemeClr val="tx1"/>
                          </a:solidFill>
                        </a:rPr>
                        <a:t>A</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B</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C</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dirty="0" smtClean="0">
                          <a:solidFill>
                            <a:schemeClr val="tx1"/>
                          </a:solidFill>
                        </a:rPr>
                        <a:t>2</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7</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2</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8</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4</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3</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8</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7</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4</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sp>
        <p:nvSpPr>
          <p:cNvPr id="16" name="Rectangle 15"/>
          <p:cNvSpPr/>
          <p:nvPr/>
        </p:nvSpPr>
        <p:spPr>
          <a:xfrm>
            <a:off x="3024945" y="5447761"/>
            <a:ext cx="2677353"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392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Analysis of Variance</a:t>
            </a:r>
            <a:endParaRPr lang="en-US" b="1" dirty="0">
              <a:solidFill>
                <a:schemeClr val="bg1"/>
              </a:solidFill>
            </a:endParaRPr>
          </a:p>
        </p:txBody>
      </p:sp>
      <mc:AlternateContent xmlns:mc="http://schemas.openxmlformats.org/markup-compatibility/2006">
        <mc:Choice xmlns:a14="http://schemas.microsoft.com/office/drawing/2010/main" Requires="a14">
          <p:sp>
            <p:nvSpPr>
              <p:cNvPr id="3" name="Rectangle 2"/>
              <p:cNvSpPr/>
              <p:nvPr/>
            </p:nvSpPr>
            <p:spPr>
              <a:xfrm>
                <a:off x="910168" y="4549823"/>
                <a:ext cx="5071533" cy="179587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charset="0"/>
                            </a:rPr>
                          </m:ctrlPr>
                        </m:fPr>
                        <m:num>
                          <m:f>
                            <m:fPr>
                              <m:ctrlPr>
                                <a:rPr lang="mr-IN" sz="2400" i="1" smtClean="0">
                                  <a:effectLst/>
                                  <a:latin typeface="Cambria Math" charset="0"/>
                                </a:rPr>
                              </m:ctrlPr>
                            </m:fPr>
                            <m:num>
                              <m:nary>
                                <m:naryPr>
                                  <m:chr m:val="∑"/>
                                  <m:ctrlPr>
                                    <a:rPr lang="is-IS" sz="2400" i="1" smtClean="0">
                                      <a:effectLst/>
                                      <a:latin typeface="Cambria Math"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charset="0"/>
                                        </a:rPr>
                                      </m:ctrlPr>
                                    </m:sSupPr>
                                    <m:e>
                                      <m:r>
                                        <a:rPr lang="en-US" sz="2400" i="1">
                                          <a:latin typeface="Cambria Math"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charset="0"/>
                                </a:rPr>
                              </m:ctrlPr>
                            </m:fPr>
                            <m:num>
                              <m:nary>
                                <m:naryPr>
                                  <m:chr m:val="∑"/>
                                  <m:ctrlPr>
                                    <a:rPr lang="is-IS" sz="2400" i="1" smtClean="0">
                                      <a:effectLst/>
                                      <a:latin typeface="Cambria Math"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charset="0"/>
                                            </a:rPr>
                                          </m:ctrlPr>
                                        </m:sSupPr>
                                        <m:e>
                                          <m:r>
                                            <a:rPr lang="en-US" sz="2400" b="0" i="1" smtClean="0">
                                              <a:effectLst/>
                                              <a:latin typeface="Cambria Math" charset="0"/>
                                            </a:rPr>
                                            <m:t>(</m:t>
                                          </m:r>
                                          <m:sSub>
                                            <m:sSubPr>
                                              <m:ctrlPr>
                                                <a:rPr lang="en-US" sz="2400" b="0" i="1" smtClean="0">
                                                  <a:effectLst/>
                                                  <a:latin typeface="Cambria Math"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charset="0"/>
                                                </a:rPr>
                                              </m:ctrlPr>
                                            </m:sSubPr>
                                            <m:e>
                                              <m:acc>
                                                <m:accPr>
                                                  <m:chr m:val="̅"/>
                                                  <m:ctrlPr>
                                                    <a:rPr lang="en-US" sz="2400" b="0" i="1" smtClean="0">
                                                      <a:effectLst/>
                                                      <a:latin typeface="Cambria Math"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gridCol w="363855"/>
                <a:gridCol w="355918"/>
              </a:tblGrid>
              <a:tr h="370840">
                <a:tc>
                  <a:txBody>
                    <a:bodyPr/>
                    <a:lstStyle/>
                    <a:p>
                      <a:r>
                        <a:rPr lang="en-US" dirty="0" smtClean="0">
                          <a:solidFill>
                            <a:schemeClr val="tx1"/>
                          </a:solidFill>
                        </a:rPr>
                        <a:t>A</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B</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C</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dirty="0" smtClean="0">
                          <a:solidFill>
                            <a:schemeClr val="tx1"/>
                          </a:solidFill>
                        </a:rPr>
                        <a:t>2</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7</a:t>
                      </a:r>
                      <a:endParaRPr lang="en-US" dirty="0">
                        <a:solidFill>
                          <a:schemeClr val="tx1"/>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2</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8</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4</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3</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8</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dirty="0" smtClean="0">
                          <a:solidFill>
                            <a:schemeClr val="tx1"/>
                          </a:solidFill>
                        </a:rPr>
                        <a:t>5</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7</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solidFill>
                            <a:schemeClr val="tx1"/>
                          </a:solidFill>
                        </a:rPr>
                        <a:t>4</a:t>
                      </a:r>
                      <a:endParaRPr lang="en-US" dirty="0">
                        <a:solidFill>
                          <a:schemeClr val="tx1"/>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8043" r="5113" b="15665"/>
          <a:stretch/>
        </p:blipFill>
        <p:spPr>
          <a:xfrm>
            <a:off x="7345290" y="3663270"/>
            <a:ext cx="4127499" cy="2150653"/>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cxnSp>
        <p:nvCxnSpPr>
          <p:cNvPr id="12" name="Straight Arrow Connector 11"/>
          <p:cNvCxnSpPr>
            <a:stCxn id="8" idx="1"/>
          </p:cNvCxnSpPr>
          <p:nvPr/>
        </p:nvCxnSpPr>
        <p:spPr>
          <a:xfrm flipH="1">
            <a:off x="5702300" y="4738597"/>
            <a:ext cx="1642990" cy="9290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024945" y="5447761"/>
            <a:ext cx="2677353"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0298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Running ANOVA in R</a:t>
            </a:r>
            <a:endParaRPr lang="en-US" b="1"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31" y="1210731"/>
            <a:ext cx="6300766" cy="2601453"/>
          </a:xfrm>
          <a:prstGeom prst="rect">
            <a:avLst/>
          </a:prstGeom>
        </p:spPr>
      </p:pic>
      <p:sp>
        <p:nvSpPr>
          <p:cNvPr id="8" name="Rectangle 7"/>
          <p:cNvSpPr/>
          <p:nvPr/>
        </p:nvSpPr>
        <p:spPr>
          <a:xfrm>
            <a:off x="3183037" y="2898927"/>
            <a:ext cx="1643605" cy="203088"/>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1946"/>
          <a:stretch/>
        </p:blipFill>
        <p:spPr>
          <a:xfrm>
            <a:off x="7106857" y="1210731"/>
            <a:ext cx="4375230" cy="260649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6857" y="4357260"/>
            <a:ext cx="4375230" cy="2414126"/>
          </a:xfrm>
          <a:prstGeom prst="rect">
            <a:avLst/>
          </a:prstGeom>
        </p:spPr>
      </p:pic>
      <p:sp>
        <p:nvSpPr>
          <p:cNvPr id="11" name="Rectangle 10"/>
          <p:cNvSpPr/>
          <p:nvPr/>
        </p:nvSpPr>
        <p:spPr>
          <a:xfrm>
            <a:off x="2430683" y="3102015"/>
            <a:ext cx="599956" cy="224128"/>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30682" y="2873583"/>
            <a:ext cx="599956" cy="177744"/>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435295" y="1219328"/>
            <a:ext cx="2046791" cy="2592855"/>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106856" y="1210731"/>
            <a:ext cx="2328438" cy="2601452"/>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35243" y="4790211"/>
            <a:ext cx="6455976" cy="1323439"/>
          </a:xfrm>
          <a:prstGeom prst="rect">
            <a:avLst/>
          </a:prstGeom>
          <a:noFill/>
        </p:spPr>
        <p:txBody>
          <a:bodyPr wrap="square" rtlCol="0">
            <a:spAutoFit/>
          </a:bodyPr>
          <a:lstStyle/>
          <a:p>
            <a:r>
              <a:rPr lang="en-US" sz="2000" dirty="0" smtClean="0"/>
              <a:t>This significant result tells us that at least one of the groups of chickens have significantly different mean weights than other groups.  (significant ANOVA result allows us to reject the null that they are all the same)</a:t>
            </a:r>
            <a:endParaRPr lang="en-US" sz="2000" dirty="0"/>
          </a:p>
        </p:txBody>
      </p:sp>
    </p:spTree>
    <p:extLst>
      <p:ext uri="{BB962C8B-B14F-4D97-AF65-F5344CB8AC3E}">
        <p14:creationId xmlns:p14="http://schemas.microsoft.com/office/powerpoint/2010/main" val="204528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103" y="2466565"/>
            <a:ext cx="4684394" cy="150752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376" y="1092200"/>
            <a:ext cx="6380223" cy="2617527"/>
          </a:xfrm>
          <a:prstGeom prst="rect">
            <a:avLst/>
          </a:prstGeom>
        </p:spPr>
      </p:pic>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Running ANOVA in R</a:t>
            </a:r>
            <a:endParaRPr lang="en-US" b="1" dirty="0">
              <a:solidFill>
                <a:schemeClr val="bg1"/>
              </a:solidFill>
            </a:endParaRPr>
          </a:p>
        </p:txBody>
      </p:sp>
      <p:sp>
        <p:nvSpPr>
          <p:cNvPr id="13" name="Rectangle 12"/>
          <p:cNvSpPr/>
          <p:nvPr/>
        </p:nvSpPr>
        <p:spPr>
          <a:xfrm>
            <a:off x="8530541" y="1092200"/>
            <a:ext cx="3255058" cy="2627322"/>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405374" y="1092200"/>
            <a:ext cx="3125167" cy="2617527"/>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103" y="1138185"/>
            <a:ext cx="4700287" cy="1126110"/>
          </a:xfrm>
          <a:prstGeom prst="rect">
            <a:avLst/>
          </a:prstGeom>
        </p:spPr>
      </p:pic>
      <p:sp>
        <p:nvSpPr>
          <p:cNvPr id="11" name="Rectangle 10"/>
          <p:cNvSpPr/>
          <p:nvPr/>
        </p:nvSpPr>
        <p:spPr>
          <a:xfrm>
            <a:off x="2539474" y="3749960"/>
            <a:ext cx="696460" cy="224128"/>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539474" y="3507053"/>
            <a:ext cx="696460" cy="177744"/>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345084" y="3516434"/>
            <a:ext cx="1597307" cy="203088"/>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3507" y="3862024"/>
            <a:ext cx="2630024" cy="2891489"/>
          </a:xfrm>
          <a:prstGeom prst="rect">
            <a:avLst/>
          </a:prstGeom>
        </p:spPr>
      </p:pic>
    </p:spTree>
    <p:extLst>
      <p:ext uri="{BB962C8B-B14F-4D97-AF65-F5344CB8AC3E}">
        <p14:creationId xmlns:p14="http://schemas.microsoft.com/office/powerpoint/2010/main" val="139198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1" grpId="0" animBg="1"/>
      <p:bldP spid="12"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Today</a:t>
            </a:r>
            <a:endParaRPr lang="en-US" b="1" dirty="0">
              <a:solidFill>
                <a:schemeClr val="bg1"/>
              </a:solidFill>
            </a:endParaRPr>
          </a:p>
        </p:txBody>
      </p:sp>
      <p:sp>
        <p:nvSpPr>
          <p:cNvPr id="3" name="Rectangle 2"/>
          <p:cNvSpPr/>
          <p:nvPr/>
        </p:nvSpPr>
        <p:spPr>
          <a:xfrm>
            <a:off x="214641" y="1109317"/>
            <a:ext cx="8595359" cy="1384995"/>
          </a:xfrm>
          <a:prstGeom prst="rect">
            <a:avLst/>
          </a:prstGeom>
        </p:spPr>
        <p:txBody>
          <a:bodyPr wrap="square">
            <a:spAutoFit/>
          </a:bodyPr>
          <a:lstStyle/>
          <a:p>
            <a:pPr marL="742950" indent="-742950">
              <a:buFont typeface="+mj-lt"/>
              <a:buAutoNum type="arabicParenR"/>
            </a:pPr>
            <a:r>
              <a:rPr lang="en-US" sz="2800" dirty="0" smtClean="0"/>
              <a:t>Experimental design</a:t>
            </a:r>
          </a:p>
          <a:p>
            <a:pPr marL="742950" indent="-742950">
              <a:buFont typeface="+mj-lt"/>
              <a:buAutoNum type="arabicParenR"/>
            </a:pPr>
            <a:r>
              <a:rPr lang="en-US" sz="2800" dirty="0" smtClean="0"/>
              <a:t>ANOVA</a:t>
            </a:r>
          </a:p>
          <a:p>
            <a:pPr marL="742950" indent="-742950">
              <a:buFont typeface="+mj-lt"/>
              <a:buAutoNum type="arabicParenR"/>
            </a:pPr>
            <a:r>
              <a:rPr lang="en-US" sz="2800" dirty="0" smtClean="0"/>
              <a:t>Correlation and Covariance</a:t>
            </a:r>
          </a:p>
        </p:txBody>
      </p:sp>
    </p:spTree>
    <p:extLst>
      <p:ext uri="{BB962C8B-B14F-4D97-AF65-F5344CB8AC3E}">
        <p14:creationId xmlns:p14="http://schemas.microsoft.com/office/powerpoint/2010/main" val="19027049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Post-hoc tests</a:t>
            </a:r>
            <a:endParaRPr lang="en-US" b="1" dirty="0">
              <a:solidFill>
                <a:schemeClr val="bg1"/>
              </a:solidFill>
            </a:endParaRPr>
          </a:p>
        </p:txBody>
      </p:sp>
      <p:sp>
        <p:nvSpPr>
          <p:cNvPr id="4" name="Rectangle 3"/>
          <p:cNvSpPr/>
          <p:nvPr/>
        </p:nvSpPr>
        <p:spPr>
          <a:xfrm>
            <a:off x="491067" y="1166843"/>
            <a:ext cx="11142133" cy="4893647"/>
          </a:xfrm>
          <a:prstGeom prst="rect">
            <a:avLst/>
          </a:prstGeom>
        </p:spPr>
        <p:txBody>
          <a:bodyPr wrap="square">
            <a:spAutoFit/>
          </a:bodyPr>
          <a:lstStyle/>
          <a:p>
            <a:r>
              <a:rPr lang="en-US" sz="2400" dirty="0" smtClean="0">
                <a:latin typeface="Calibri" charset="0"/>
              </a:rPr>
              <a:t>If </a:t>
            </a:r>
            <a:r>
              <a:rPr lang="en-US" sz="2400" dirty="0">
                <a:latin typeface="Calibri" charset="0"/>
              </a:rPr>
              <a:t>your ANOVA is significant, you may be interested in discovering which groups are different from one another </a:t>
            </a:r>
          </a:p>
          <a:p>
            <a:endParaRPr lang="en-US" sz="2400" dirty="0" smtClean="0">
              <a:latin typeface="Calibri" charset="0"/>
            </a:endParaRPr>
          </a:p>
          <a:p>
            <a:r>
              <a:rPr lang="en-US" sz="2400" dirty="0" smtClean="0">
                <a:latin typeface="Calibri" charset="0"/>
              </a:rPr>
              <a:t>A </a:t>
            </a:r>
            <a:r>
              <a:rPr lang="en-US" sz="2400" dirty="0">
                <a:latin typeface="Calibri" charset="0"/>
              </a:rPr>
              <a:t>variety of post-hoc comparisons of the means can be used </a:t>
            </a:r>
          </a:p>
          <a:p>
            <a:endParaRPr lang="en-US" sz="2400" dirty="0" smtClean="0">
              <a:latin typeface="Calibri" charset="0"/>
            </a:endParaRPr>
          </a:p>
          <a:p>
            <a:r>
              <a:rPr lang="en-US" sz="2400" b="1" dirty="0" smtClean="0">
                <a:latin typeface="Calibri" charset="0"/>
              </a:rPr>
              <a:t>Fisher’s </a:t>
            </a:r>
            <a:r>
              <a:rPr lang="en-US" sz="2400" b="1" dirty="0">
                <a:latin typeface="Calibri" charset="0"/>
              </a:rPr>
              <a:t>LSD </a:t>
            </a:r>
          </a:p>
          <a:p>
            <a:pPr marL="342900" indent="-342900">
              <a:buFont typeface="Arial" charset="0"/>
              <a:buChar char="•"/>
            </a:pPr>
            <a:r>
              <a:rPr lang="en-US" sz="2400" dirty="0" smtClean="0">
                <a:latin typeface="Calibri" charset="0"/>
              </a:rPr>
              <a:t>Least </a:t>
            </a:r>
            <a:r>
              <a:rPr lang="en-US" sz="2400" dirty="0">
                <a:latin typeface="Calibri" charset="0"/>
              </a:rPr>
              <a:t>conservative test, basically uses </a:t>
            </a:r>
            <a:r>
              <a:rPr lang="en-US" sz="2400" i="1" dirty="0">
                <a:latin typeface="Calibri" charset="0"/>
              </a:rPr>
              <a:t>t</a:t>
            </a:r>
            <a:r>
              <a:rPr lang="en-US" sz="2400" dirty="0">
                <a:latin typeface="Calibri" charset="0"/>
              </a:rPr>
              <a:t>-tests to compare the means </a:t>
            </a:r>
          </a:p>
          <a:p>
            <a:endParaRPr lang="en-US" sz="2400" dirty="0" smtClean="0">
              <a:latin typeface="Calibri" charset="0"/>
            </a:endParaRPr>
          </a:p>
          <a:p>
            <a:r>
              <a:rPr lang="en-US" sz="2400" b="1" dirty="0" err="1" smtClean="0">
                <a:latin typeface="Calibri" charset="0"/>
              </a:rPr>
              <a:t>Scheffe’s</a:t>
            </a:r>
            <a:r>
              <a:rPr lang="en-US" sz="2400" b="1" dirty="0" smtClean="0">
                <a:latin typeface="Calibri" charset="0"/>
              </a:rPr>
              <a:t> </a:t>
            </a:r>
            <a:r>
              <a:rPr lang="en-US" sz="2400" b="1" dirty="0">
                <a:latin typeface="Calibri" charset="0"/>
              </a:rPr>
              <a:t>method </a:t>
            </a:r>
          </a:p>
          <a:p>
            <a:pPr marL="342900" indent="-342900">
              <a:buFont typeface="Arial" charset="0"/>
              <a:buChar char="•"/>
            </a:pPr>
            <a:r>
              <a:rPr lang="en-US" sz="2400" dirty="0" smtClean="0">
                <a:latin typeface="Calibri" charset="0"/>
              </a:rPr>
              <a:t>Performs </a:t>
            </a:r>
            <a:r>
              <a:rPr lang="en-US" sz="2400" dirty="0">
                <a:latin typeface="Calibri" charset="0"/>
              </a:rPr>
              <a:t>all comparisons simultaneously, but has relatively low power </a:t>
            </a:r>
          </a:p>
          <a:p>
            <a:endParaRPr lang="en-US" sz="2400" b="1" dirty="0" smtClean="0">
              <a:latin typeface="Calibri" charset="0"/>
            </a:endParaRPr>
          </a:p>
          <a:p>
            <a:r>
              <a:rPr lang="en-US" sz="2400" b="1" dirty="0" smtClean="0">
                <a:latin typeface="Calibri" charset="0"/>
              </a:rPr>
              <a:t>Tukey-Kramer </a:t>
            </a:r>
            <a:r>
              <a:rPr lang="en-US" sz="2400" b="1" dirty="0">
                <a:latin typeface="Calibri" charset="0"/>
              </a:rPr>
              <a:t>method </a:t>
            </a:r>
            <a:endParaRPr lang="en-US" sz="2400" dirty="0">
              <a:latin typeface="Calibri" charset="0"/>
            </a:endParaRPr>
          </a:p>
          <a:p>
            <a:pPr marL="342900" indent="-342900">
              <a:buFont typeface="Arial" charset="0"/>
              <a:buChar char="•"/>
            </a:pPr>
            <a:r>
              <a:rPr lang="en-US" sz="2400" dirty="0" smtClean="0">
                <a:latin typeface="Calibri" charset="0"/>
              </a:rPr>
              <a:t>A </a:t>
            </a:r>
            <a:r>
              <a:rPr lang="en-US" sz="2400" dirty="0">
                <a:latin typeface="Calibri" charset="0"/>
              </a:rPr>
              <a:t>pair-wise method, like a </a:t>
            </a:r>
            <a:r>
              <a:rPr lang="en-US" sz="2400" i="1" dirty="0">
                <a:latin typeface="Calibri" charset="0"/>
              </a:rPr>
              <a:t>t</a:t>
            </a:r>
            <a:r>
              <a:rPr lang="en-US" sz="2400" dirty="0">
                <a:latin typeface="Calibri" charset="0"/>
              </a:rPr>
              <a:t>-test, but corrected for multiple comparisons </a:t>
            </a:r>
            <a:endParaRPr lang="en-US" sz="2400" dirty="0">
              <a:effectLst/>
              <a:latin typeface="Calibri" charset="0"/>
            </a:endParaRPr>
          </a:p>
        </p:txBody>
      </p:sp>
    </p:spTree>
    <p:extLst>
      <p:ext uri="{BB962C8B-B14F-4D97-AF65-F5344CB8AC3E}">
        <p14:creationId xmlns:p14="http://schemas.microsoft.com/office/powerpoint/2010/main" val="156365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0" fill="hold"/>
                                        <p:tgtEl>
                                          <p:spTgt spid="4">
                                            <p:txEl>
                                              <p:pRg st="4" end="4"/>
                                            </p:txEl>
                                          </p:spTgt>
                                        </p:tgtEl>
                                        <p:attrNameLst>
                                          <p:attrName>style.color</p:attrName>
                                        </p:attrNameLst>
                                      </p:cBhvr>
                                      <p:to>
                                        <a:srgbClr val="D6D6D6"/>
                                      </p:to>
                                    </p:animClr>
                                  </p:childTnLst>
                                </p:cTn>
                              </p:par>
                              <p:par>
                                <p:cTn id="23" presetID="3" presetClass="emph" presetSubtype="2" fill="hold" nodeType="withEffect">
                                  <p:stCondLst>
                                    <p:cond delay="0"/>
                                  </p:stCondLst>
                                  <p:childTnLst>
                                    <p:animClr clrSpc="rgb" dir="cw">
                                      <p:cBhvr override="childStyle">
                                        <p:cTn id="24" dur="2000" fill="hold"/>
                                        <p:tgtEl>
                                          <p:spTgt spid="4">
                                            <p:txEl>
                                              <p:pRg st="5" end="5"/>
                                            </p:txEl>
                                          </p:spTgt>
                                        </p:tgtEl>
                                        <p:attrNameLst>
                                          <p:attrName>style.color</p:attrName>
                                        </p:attrNameLst>
                                      </p:cBhvr>
                                      <p:to>
                                        <a:srgbClr val="D6D6D6"/>
                                      </p:to>
                                    </p:animClr>
                                  </p:childTnLst>
                                </p:cTn>
                              </p:par>
                              <p:par>
                                <p:cTn id="25" presetID="3" presetClass="emph" presetSubtype="2" fill="hold" nodeType="withEffect">
                                  <p:stCondLst>
                                    <p:cond delay="0"/>
                                  </p:stCondLst>
                                  <p:childTnLst>
                                    <p:animClr clrSpc="rgb" dir="cw">
                                      <p:cBhvr override="childStyle">
                                        <p:cTn id="26" dur="2000" fill="hold"/>
                                        <p:tgtEl>
                                          <p:spTgt spid="4">
                                            <p:txEl>
                                              <p:pRg st="7" end="7"/>
                                            </p:txEl>
                                          </p:spTgt>
                                        </p:tgtEl>
                                        <p:attrNameLst>
                                          <p:attrName>style.color</p:attrName>
                                        </p:attrNameLst>
                                      </p:cBhvr>
                                      <p:to>
                                        <a:srgbClr val="D6D6D6"/>
                                      </p:to>
                                    </p:animClr>
                                  </p:childTnLst>
                                </p:cTn>
                              </p:par>
                              <p:par>
                                <p:cTn id="27" presetID="3" presetClass="emph" presetSubtype="2" fill="hold" nodeType="withEffect">
                                  <p:stCondLst>
                                    <p:cond delay="0"/>
                                  </p:stCondLst>
                                  <p:childTnLst>
                                    <p:animClr clrSpc="rgb" dir="cw">
                                      <p:cBhvr override="childStyle">
                                        <p:cTn id="28" dur="2000" fill="hold"/>
                                        <p:tgtEl>
                                          <p:spTgt spid="4">
                                            <p:txEl>
                                              <p:pRg st="8" end="8"/>
                                            </p:txEl>
                                          </p:spTgt>
                                        </p:tgtEl>
                                        <p:attrNameLst>
                                          <p:attrName>style.color</p:attrName>
                                        </p:attrNameLst>
                                      </p:cBhvr>
                                      <p:to>
                                        <a:srgbClr val="D6D6D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Post-hoc tests</a:t>
            </a:r>
            <a:endParaRPr lang="en-US" b="1" dirty="0">
              <a:solidFill>
                <a:schemeClr val="bg1"/>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7609"/>
          <a:stretch/>
        </p:blipFill>
        <p:spPr>
          <a:xfrm>
            <a:off x="317500" y="1484671"/>
            <a:ext cx="5778500" cy="5322530"/>
          </a:xfrm>
          <a:prstGeom prst="rect">
            <a:avLst/>
          </a:prstGeom>
        </p:spPr>
      </p:pic>
      <p:cxnSp>
        <p:nvCxnSpPr>
          <p:cNvPr id="8" name="Straight Arrow Connector 7"/>
          <p:cNvCxnSpPr/>
          <p:nvPr/>
        </p:nvCxnSpPr>
        <p:spPr>
          <a:xfrm flipH="1">
            <a:off x="3206750" y="1574800"/>
            <a:ext cx="3312583" cy="1354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56088" y="1273548"/>
            <a:ext cx="5104990" cy="2246769"/>
          </a:xfrm>
          <a:prstGeom prst="rect">
            <a:avLst/>
          </a:prstGeom>
          <a:noFill/>
        </p:spPr>
        <p:txBody>
          <a:bodyPr wrap="square" rtlCol="0">
            <a:spAutoFit/>
          </a:bodyPr>
          <a:lstStyle/>
          <a:p>
            <a:r>
              <a:rPr lang="en-US" sz="2800" dirty="0" err="1" smtClean="0">
                <a:latin typeface="Andale Mono" charset="0"/>
                <a:ea typeface="Andale Mono" charset="0"/>
                <a:cs typeface="Andale Mono" charset="0"/>
              </a:rPr>
              <a:t>anova</a:t>
            </a:r>
            <a:r>
              <a:rPr lang="en-US" sz="2800" dirty="0" smtClean="0"/>
              <a:t> and </a:t>
            </a:r>
            <a:r>
              <a:rPr lang="en-US" sz="2800" dirty="0" err="1" smtClean="0">
                <a:latin typeface="Andale Mono" charset="0"/>
                <a:ea typeface="Andale Mono" charset="0"/>
                <a:cs typeface="Andale Mono" charset="0"/>
              </a:rPr>
              <a:t>aov</a:t>
            </a:r>
            <a:r>
              <a:rPr lang="en-US" sz="2800" dirty="0" smtClean="0"/>
              <a:t> functions will both perform an ANOVA but the results are stored slightly differently.  For this </a:t>
            </a:r>
            <a:r>
              <a:rPr lang="en-US" sz="2800" dirty="0" err="1" smtClean="0"/>
              <a:t>posthoc</a:t>
            </a:r>
            <a:r>
              <a:rPr lang="en-US" sz="2800" dirty="0" smtClean="0"/>
              <a:t> test we want the </a:t>
            </a:r>
            <a:r>
              <a:rPr lang="en-US" sz="2800" dirty="0" err="1" smtClean="0">
                <a:latin typeface="Andale Mono" charset="0"/>
                <a:ea typeface="Andale Mono" charset="0"/>
                <a:cs typeface="Andale Mono" charset="0"/>
              </a:rPr>
              <a:t>aov</a:t>
            </a:r>
            <a:r>
              <a:rPr lang="en-US" sz="2800" dirty="0" smtClean="0"/>
              <a:t> format</a:t>
            </a:r>
            <a:endParaRPr lang="en-US" sz="2800" dirty="0"/>
          </a:p>
        </p:txBody>
      </p:sp>
    </p:spTree>
    <p:extLst>
      <p:ext uri="{BB962C8B-B14F-4D97-AF65-F5344CB8AC3E}">
        <p14:creationId xmlns:p14="http://schemas.microsoft.com/office/powerpoint/2010/main" val="6519180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Interpreting post-hoc tests</a:t>
            </a:r>
            <a:endParaRPr lang="en-US" b="1" dirty="0">
              <a:solidFill>
                <a:schemeClr val="bg1"/>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7268"/>
          <a:stretch/>
        </p:blipFill>
        <p:spPr>
          <a:xfrm>
            <a:off x="317500" y="1465006"/>
            <a:ext cx="5778500" cy="5342195"/>
          </a:xfrm>
          <a:prstGeom prst="rect">
            <a:avLst/>
          </a:prstGeom>
        </p:spPr>
      </p:pic>
      <p:sp>
        <p:nvSpPr>
          <p:cNvPr id="9" name="TextBox 8"/>
          <p:cNvSpPr txBox="1"/>
          <p:nvPr/>
        </p:nvSpPr>
        <p:spPr>
          <a:xfrm>
            <a:off x="6337105" y="1109562"/>
            <a:ext cx="5661306" cy="4524315"/>
          </a:xfrm>
          <a:prstGeom prst="rect">
            <a:avLst/>
          </a:prstGeom>
          <a:noFill/>
        </p:spPr>
        <p:txBody>
          <a:bodyPr wrap="square" rtlCol="0">
            <a:spAutoFit/>
          </a:bodyPr>
          <a:lstStyle/>
          <a:p>
            <a:r>
              <a:rPr lang="en-US" sz="2400" dirty="0" smtClean="0">
                <a:ea typeface="Andale Mono" charset="0"/>
                <a:cs typeface="Andale Mono" charset="0"/>
              </a:rPr>
              <a:t>When we examine all the significantly different ones we can draw several conclusions:</a:t>
            </a:r>
          </a:p>
          <a:p>
            <a:pPr marL="514350" indent="-514350">
              <a:buAutoNum type="arabicParenR"/>
            </a:pPr>
            <a:r>
              <a:rPr lang="en-US" sz="2400" dirty="0" smtClean="0">
                <a:ea typeface="Andale Mono" charset="0"/>
                <a:cs typeface="Andale Mono" charset="0"/>
              </a:rPr>
              <a:t>Chicks fed </a:t>
            </a:r>
            <a:r>
              <a:rPr lang="en-US" sz="2400" dirty="0">
                <a:ea typeface="Andale Mono" charset="0"/>
                <a:cs typeface="Andale Mono" charset="0"/>
              </a:rPr>
              <a:t>c</a:t>
            </a:r>
            <a:r>
              <a:rPr lang="en-US" sz="2400" dirty="0" smtClean="0">
                <a:ea typeface="Andale Mono" charset="0"/>
                <a:cs typeface="Andale Mono" charset="0"/>
              </a:rPr>
              <a:t>asein are significantly heavier than those fed </a:t>
            </a:r>
            <a:r>
              <a:rPr lang="en-US" sz="2400" dirty="0" err="1" smtClean="0">
                <a:ea typeface="Andale Mono" charset="0"/>
                <a:cs typeface="Andale Mono" charset="0"/>
              </a:rPr>
              <a:t>horsebean</a:t>
            </a:r>
            <a:r>
              <a:rPr lang="en-US" sz="2400" dirty="0" smtClean="0">
                <a:ea typeface="Andale Mono" charset="0"/>
                <a:cs typeface="Andale Mono" charset="0"/>
              </a:rPr>
              <a:t>, linseed, and soybean.</a:t>
            </a:r>
          </a:p>
          <a:p>
            <a:pPr marL="514350" indent="-514350">
              <a:buAutoNum type="arabicParenR"/>
            </a:pPr>
            <a:r>
              <a:rPr lang="en-US" sz="2400" dirty="0">
                <a:ea typeface="Andale Mono" charset="0"/>
                <a:cs typeface="Andale Mono" charset="0"/>
              </a:rPr>
              <a:t>Chicks fed </a:t>
            </a:r>
            <a:r>
              <a:rPr lang="en-US" sz="2400" dirty="0" err="1" smtClean="0">
                <a:ea typeface="Andale Mono" charset="0"/>
                <a:cs typeface="Andale Mono" charset="0"/>
              </a:rPr>
              <a:t>horsebean</a:t>
            </a:r>
            <a:r>
              <a:rPr lang="en-US" sz="2400" dirty="0" smtClean="0">
                <a:ea typeface="Andale Mono" charset="0"/>
                <a:cs typeface="Andale Mono" charset="0"/>
              </a:rPr>
              <a:t> are significantly lighter than those fed </a:t>
            </a:r>
            <a:r>
              <a:rPr lang="en-US" sz="2400" dirty="0" err="1" smtClean="0">
                <a:ea typeface="Andale Mono" charset="0"/>
                <a:cs typeface="Andale Mono" charset="0"/>
              </a:rPr>
              <a:t>meatmeal</a:t>
            </a:r>
            <a:r>
              <a:rPr lang="en-US" sz="2400" dirty="0" smtClean="0">
                <a:ea typeface="Andale Mono" charset="0"/>
                <a:cs typeface="Andale Mono" charset="0"/>
              </a:rPr>
              <a:t>, soybean, and sunflower.</a:t>
            </a:r>
          </a:p>
          <a:p>
            <a:pPr marL="514350" indent="-514350">
              <a:buAutoNum type="arabicParenR"/>
            </a:pPr>
            <a:r>
              <a:rPr lang="en-US" sz="2400" dirty="0">
                <a:ea typeface="Andale Mono" charset="0"/>
                <a:cs typeface="Andale Mono" charset="0"/>
              </a:rPr>
              <a:t>Chicks fed s</a:t>
            </a:r>
            <a:r>
              <a:rPr lang="en-US" sz="2400" dirty="0" smtClean="0">
                <a:ea typeface="Andale Mono" charset="0"/>
                <a:cs typeface="Andale Mono" charset="0"/>
              </a:rPr>
              <a:t>unflower are significantly heavier than those fed linseed or soybean.</a:t>
            </a:r>
            <a:endParaRPr lang="en-US" sz="2400" dirty="0"/>
          </a:p>
        </p:txBody>
      </p:sp>
      <p:sp>
        <p:nvSpPr>
          <p:cNvPr id="4" name="Rectangle 3"/>
          <p:cNvSpPr/>
          <p:nvPr/>
        </p:nvSpPr>
        <p:spPr>
          <a:xfrm>
            <a:off x="317500" y="3604982"/>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7500" y="3806057"/>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17500" y="4231169"/>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7500" y="4863235"/>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7500" y="5078021"/>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7500" y="5293735"/>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7500" y="5929104"/>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17500" y="6555291"/>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49252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Plotting this kind of data</a:t>
            </a:r>
            <a:endParaRPr lang="en-US" b="1"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77" y="1088385"/>
            <a:ext cx="6904061" cy="5547194"/>
          </a:xfrm>
          <a:prstGeom prst="rect">
            <a:avLst/>
          </a:prstGeom>
        </p:spPr>
      </p:pic>
      <p:sp>
        <p:nvSpPr>
          <p:cNvPr id="5" name="TextBox 4"/>
          <p:cNvSpPr txBox="1"/>
          <p:nvPr/>
        </p:nvSpPr>
        <p:spPr>
          <a:xfrm>
            <a:off x="7438768" y="1445740"/>
            <a:ext cx="4250724" cy="1569660"/>
          </a:xfrm>
          <a:prstGeom prst="rect">
            <a:avLst/>
          </a:prstGeom>
          <a:noFill/>
        </p:spPr>
        <p:txBody>
          <a:bodyPr wrap="square" rtlCol="0">
            <a:spAutoFit/>
          </a:bodyPr>
          <a:lstStyle/>
          <a:p>
            <a:r>
              <a:rPr lang="en-US" sz="2400" dirty="0" smtClean="0"/>
              <a:t>Our results from the ANOVA and Tukey match up pretty well with our rules </a:t>
            </a:r>
            <a:r>
              <a:rPr lang="en-US" sz="2400" smtClean="0"/>
              <a:t>of thumb about 95% CI overlaps</a:t>
            </a:r>
            <a:endParaRPr lang="en-US" sz="2400"/>
          </a:p>
        </p:txBody>
      </p:sp>
    </p:spTree>
    <p:extLst>
      <p:ext uri="{BB962C8B-B14F-4D97-AF65-F5344CB8AC3E}">
        <p14:creationId xmlns:p14="http://schemas.microsoft.com/office/powerpoint/2010/main" val="18234436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Example of code</a:t>
            </a:r>
            <a:endParaRPr lang="en-US" b="1"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97" y="997700"/>
            <a:ext cx="7435488" cy="5787466"/>
          </a:xfrm>
          <a:prstGeom prst="rect">
            <a:avLst/>
          </a:prstGeom>
        </p:spPr>
      </p:pic>
    </p:spTree>
    <p:extLst>
      <p:ext uri="{BB962C8B-B14F-4D97-AF65-F5344CB8AC3E}">
        <p14:creationId xmlns:p14="http://schemas.microsoft.com/office/powerpoint/2010/main" val="2107050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Assumptions of the ANOVA</a:t>
            </a:r>
            <a:endParaRPr lang="en-US" b="1" dirty="0">
              <a:solidFill>
                <a:schemeClr val="bg1"/>
              </a:solidFill>
            </a:endParaRPr>
          </a:p>
        </p:txBody>
      </p:sp>
      <p:sp>
        <p:nvSpPr>
          <p:cNvPr id="4" name="TextBox 3"/>
          <p:cNvSpPr txBox="1"/>
          <p:nvPr/>
        </p:nvSpPr>
        <p:spPr>
          <a:xfrm>
            <a:off x="619463" y="1407044"/>
            <a:ext cx="10868553" cy="3418756"/>
          </a:xfrm>
          <a:prstGeom prst="rect">
            <a:avLst/>
          </a:prstGeom>
          <a:noFill/>
        </p:spPr>
        <p:txBody>
          <a:bodyPr wrap="none" rtlCol="0">
            <a:spAutoFit/>
          </a:bodyPr>
          <a:lstStyle/>
          <a:p>
            <a:pPr marL="285750" indent="-285750">
              <a:lnSpc>
                <a:spcPct val="200000"/>
              </a:lnSpc>
              <a:buFont typeface="Arial" charset="0"/>
              <a:buChar char="•"/>
            </a:pPr>
            <a:r>
              <a:rPr lang="en-US" sz="2800" dirty="0" smtClean="0"/>
              <a:t>The </a:t>
            </a:r>
            <a:r>
              <a:rPr lang="en-US" sz="2800" dirty="0"/>
              <a:t>variable is normally distributed within each group </a:t>
            </a:r>
          </a:p>
          <a:p>
            <a:pPr marL="285750" indent="-285750">
              <a:lnSpc>
                <a:spcPct val="200000"/>
              </a:lnSpc>
              <a:buFont typeface="Arial" charset="0"/>
              <a:buChar char="•"/>
            </a:pPr>
            <a:r>
              <a:rPr lang="en-US" sz="2800" dirty="0" smtClean="0"/>
              <a:t>The </a:t>
            </a:r>
            <a:r>
              <a:rPr lang="en-US" sz="2800" dirty="0"/>
              <a:t>variance is the same in the different groups </a:t>
            </a:r>
            <a:endParaRPr lang="en-US" sz="2800" dirty="0" smtClean="0"/>
          </a:p>
          <a:p>
            <a:pPr marL="285750" indent="-285750">
              <a:lnSpc>
                <a:spcPct val="200000"/>
              </a:lnSpc>
              <a:buFont typeface="Arial" charset="0"/>
              <a:buChar char="•"/>
            </a:pPr>
            <a:r>
              <a:rPr lang="en-US" sz="2800" dirty="0" smtClean="0"/>
              <a:t>The </a:t>
            </a:r>
            <a:r>
              <a:rPr lang="en-US" sz="2800" dirty="0"/>
              <a:t>design is balanced – you have the same sample size for each group </a:t>
            </a:r>
          </a:p>
          <a:p>
            <a:pPr marL="285750" indent="-285750">
              <a:lnSpc>
                <a:spcPct val="200000"/>
              </a:lnSpc>
              <a:buFont typeface="Arial" charset="0"/>
              <a:buChar char="•"/>
            </a:pPr>
            <a:r>
              <a:rPr lang="en-US" sz="2800" dirty="0" smtClean="0"/>
              <a:t>But</a:t>
            </a:r>
            <a:r>
              <a:rPr lang="en-US" sz="2800" dirty="0"/>
              <a:t>… ANOVA is fairly robust to violations of these assumptions </a:t>
            </a:r>
          </a:p>
        </p:txBody>
      </p:sp>
    </p:spTree>
    <p:extLst>
      <p:ext uri="{BB962C8B-B14F-4D97-AF65-F5344CB8AC3E}">
        <p14:creationId xmlns:p14="http://schemas.microsoft.com/office/powerpoint/2010/main" val="17267439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 Non-Parametric Alternative </a:t>
            </a:r>
          </a:p>
        </p:txBody>
      </p:sp>
      <p:sp>
        <p:nvSpPr>
          <p:cNvPr id="4" name="TextBox 3"/>
          <p:cNvSpPr txBox="1"/>
          <p:nvPr/>
        </p:nvSpPr>
        <p:spPr>
          <a:xfrm>
            <a:off x="619463" y="1407044"/>
            <a:ext cx="8875378" cy="3108543"/>
          </a:xfrm>
          <a:prstGeom prst="rect">
            <a:avLst/>
          </a:prstGeom>
          <a:noFill/>
        </p:spPr>
        <p:txBody>
          <a:bodyPr wrap="none" rtlCol="0">
            <a:spAutoFit/>
          </a:bodyPr>
          <a:lstStyle/>
          <a:p>
            <a:pPr marL="457200" indent="-457200">
              <a:buFont typeface="Arial" charset="0"/>
              <a:buChar char="•"/>
            </a:pPr>
            <a:r>
              <a:rPr lang="en-US" sz="2800" dirty="0" err="1" smtClean="0"/>
              <a:t>Kruskal</a:t>
            </a:r>
            <a:r>
              <a:rPr lang="en-US" sz="2800" dirty="0" smtClean="0"/>
              <a:t>-Wallis </a:t>
            </a:r>
            <a:r>
              <a:rPr lang="en-US" sz="2800" dirty="0"/>
              <a:t>Test </a:t>
            </a:r>
          </a:p>
          <a:p>
            <a:pPr marL="457200" indent="-457200">
              <a:buFont typeface="Arial" charset="0"/>
              <a:buChar char="•"/>
            </a:pPr>
            <a:r>
              <a:rPr lang="en-US" sz="2800" dirty="0" smtClean="0"/>
              <a:t>Based </a:t>
            </a:r>
            <a:r>
              <a:rPr lang="en-US" sz="2800" dirty="0"/>
              <a:t>on ranks </a:t>
            </a:r>
          </a:p>
          <a:p>
            <a:pPr marL="457200" indent="-457200">
              <a:buFont typeface="Arial" charset="0"/>
              <a:buChar char="•"/>
            </a:pPr>
            <a:r>
              <a:rPr lang="en-US" sz="2800" dirty="0" smtClean="0"/>
              <a:t>The </a:t>
            </a:r>
            <a:r>
              <a:rPr lang="en-US" sz="2800" dirty="0"/>
              <a:t>multiple-group version of the Mann-Whitney U-test </a:t>
            </a:r>
          </a:p>
          <a:p>
            <a:endParaRPr lang="en-US" sz="2800" dirty="0"/>
          </a:p>
          <a:p>
            <a:r>
              <a:rPr lang="en-US" sz="2800" dirty="0" smtClean="0"/>
              <a:t>R-implementation</a:t>
            </a:r>
            <a:r>
              <a:rPr lang="en-US" sz="2800" dirty="0"/>
              <a:t>: </a:t>
            </a:r>
          </a:p>
          <a:p>
            <a:r>
              <a:rPr lang="en-US" sz="2800" dirty="0"/>
              <a:t/>
            </a:r>
            <a:br>
              <a:rPr lang="en-US" sz="2800" dirty="0"/>
            </a:b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950" y="3837366"/>
            <a:ext cx="10452100" cy="2298700"/>
          </a:xfrm>
          <a:prstGeom prst="rect">
            <a:avLst/>
          </a:prstGeom>
        </p:spPr>
      </p:pic>
      <p:cxnSp>
        <p:nvCxnSpPr>
          <p:cNvPr id="6" name="Straight Arrow Connector 5"/>
          <p:cNvCxnSpPr/>
          <p:nvPr/>
        </p:nvCxnSpPr>
        <p:spPr>
          <a:xfrm flipH="1">
            <a:off x="9974179" y="3489158"/>
            <a:ext cx="319966" cy="19002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33296" y="2499650"/>
            <a:ext cx="2200924" cy="923330"/>
          </a:xfrm>
          <a:prstGeom prst="rect">
            <a:avLst/>
          </a:prstGeom>
          <a:noFill/>
        </p:spPr>
        <p:txBody>
          <a:bodyPr wrap="none" rtlCol="0">
            <a:spAutoFit/>
          </a:bodyPr>
          <a:lstStyle/>
          <a:p>
            <a:r>
              <a:rPr lang="en-US" dirty="0" smtClean="0"/>
              <a:t>p-value suggests this </a:t>
            </a:r>
          </a:p>
          <a:p>
            <a:r>
              <a:rPr lang="en-US" dirty="0" smtClean="0"/>
              <a:t>test has lower power</a:t>
            </a:r>
          </a:p>
          <a:p>
            <a:r>
              <a:rPr lang="en-US" dirty="0" smtClean="0"/>
              <a:t>than ANOVA</a:t>
            </a:r>
            <a:endParaRPr lang="en-US" dirty="0"/>
          </a:p>
        </p:txBody>
      </p:sp>
    </p:spTree>
    <p:extLst>
      <p:ext uri="{BB962C8B-B14F-4D97-AF65-F5344CB8AC3E}">
        <p14:creationId xmlns:p14="http://schemas.microsoft.com/office/powerpoint/2010/main" val="7001130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 Non-Parametric </a:t>
            </a:r>
            <a:r>
              <a:rPr lang="en-US" b="1" dirty="0" smtClean="0">
                <a:solidFill>
                  <a:schemeClr val="bg1"/>
                </a:solidFill>
              </a:rPr>
              <a:t>post-hoc</a:t>
            </a:r>
            <a:r>
              <a:rPr lang="en-US" b="1" dirty="0">
                <a:solidFill>
                  <a:schemeClr val="bg1"/>
                </a:solidFill>
              </a:rPr>
              <a:t> </a:t>
            </a:r>
          </a:p>
        </p:txBody>
      </p:sp>
      <p:sp>
        <p:nvSpPr>
          <p:cNvPr id="4" name="TextBox 3"/>
          <p:cNvSpPr txBox="1"/>
          <p:nvPr/>
        </p:nvSpPr>
        <p:spPr>
          <a:xfrm>
            <a:off x="251715" y="1317592"/>
            <a:ext cx="5761459" cy="2739211"/>
          </a:xfrm>
          <a:prstGeom prst="rect">
            <a:avLst/>
          </a:prstGeom>
          <a:noFill/>
        </p:spPr>
        <p:txBody>
          <a:bodyPr wrap="square" rtlCol="0">
            <a:spAutoFit/>
          </a:bodyPr>
          <a:lstStyle/>
          <a:p>
            <a:pPr marL="457200" indent="-457200">
              <a:buFont typeface="Arial" charset="0"/>
              <a:buChar char="•"/>
            </a:pPr>
            <a:r>
              <a:rPr lang="en-US" sz="2800" dirty="0" smtClean="0"/>
              <a:t>Dunn’s test </a:t>
            </a:r>
            <a:r>
              <a:rPr lang="mr-IN" sz="2800" dirty="0" smtClean="0"/>
              <a:t>–</a:t>
            </a:r>
            <a:r>
              <a:rPr lang="en-US" sz="2800" dirty="0" smtClean="0"/>
              <a:t> is the non-parametric equivalent of the Tukey</a:t>
            </a:r>
            <a:r>
              <a:rPr lang="en-US" sz="2800" dirty="0"/>
              <a:t> </a:t>
            </a:r>
          </a:p>
          <a:p>
            <a:endParaRPr lang="en-US" sz="2800" dirty="0" smtClean="0"/>
          </a:p>
          <a:p>
            <a:pPr lvl="1"/>
            <a:r>
              <a:rPr lang="en-US" sz="1600" dirty="0" smtClean="0"/>
              <a:t>Not in base R need to install:</a:t>
            </a:r>
            <a:endParaRPr lang="en-US" sz="1600" dirty="0"/>
          </a:p>
          <a:p>
            <a:pPr lvl="1"/>
            <a:r>
              <a:rPr lang="en-US" sz="1600" dirty="0" err="1" smtClean="0"/>
              <a:t>install.packages</a:t>
            </a:r>
            <a:r>
              <a:rPr lang="en-US" sz="1600" dirty="0"/>
              <a:t>(“</a:t>
            </a:r>
            <a:r>
              <a:rPr lang="en-US" sz="1600" dirty="0" err="1"/>
              <a:t>dunn.test</a:t>
            </a:r>
            <a:r>
              <a:rPr lang="en-US" sz="1600" dirty="0"/>
              <a:t>”, dependencies=TRUE) </a:t>
            </a:r>
          </a:p>
          <a:p>
            <a:r>
              <a:rPr lang="en-US" sz="2800" dirty="0"/>
              <a:t/>
            </a:r>
            <a:br>
              <a:rPr lang="en-US" sz="2800" dirty="0"/>
            </a:br>
            <a:endParaRPr lang="en-US" sz="2800" dirty="0"/>
          </a:p>
        </p:txBody>
      </p:sp>
      <p:grpSp>
        <p:nvGrpSpPr>
          <p:cNvPr id="11" name="Group 10"/>
          <p:cNvGrpSpPr/>
          <p:nvPr/>
        </p:nvGrpSpPr>
        <p:grpSpPr>
          <a:xfrm>
            <a:off x="6400800" y="1073791"/>
            <a:ext cx="5533881" cy="5426400"/>
            <a:chOff x="5510365" y="1546190"/>
            <a:chExt cx="5082533" cy="4983818"/>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0365" y="1868557"/>
              <a:ext cx="5082532" cy="4661451"/>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2521" b="11310"/>
            <a:stretch/>
          </p:blipFill>
          <p:spPr>
            <a:xfrm>
              <a:off x="5510366" y="1546190"/>
              <a:ext cx="5082532" cy="1087678"/>
            </a:xfrm>
            <a:prstGeom prst="rect">
              <a:avLst/>
            </a:prstGeom>
          </p:spPr>
        </p:pic>
      </p:grpSp>
      <p:grpSp>
        <p:nvGrpSpPr>
          <p:cNvPr id="16" name="Group 15"/>
          <p:cNvGrpSpPr/>
          <p:nvPr/>
        </p:nvGrpSpPr>
        <p:grpSpPr>
          <a:xfrm>
            <a:off x="7444409" y="4902742"/>
            <a:ext cx="4369904" cy="1044169"/>
            <a:chOff x="7444409" y="4902742"/>
            <a:chExt cx="4369904" cy="1044169"/>
          </a:xfrm>
        </p:grpSpPr>
        <p:sp>
          <p:nvSpPr>
            <p:cNvPr id="12" name="Rectangle 11"/>
            <p:cNvSpPr/>
            <p:nvPr/>
          </p:nvSpPr>
          <p:spPr>
            <a:xfrm>
              <a:off x="7444409" y="4902743"/>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312426" y="4902742"/>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1029122" y="5512342"/>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28758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ANOVA Summary </a:t>
            </a:r>
          </a:p>
        </p:txBody>
      </p:sp>
      <p:sp>
        <p:nvSpPr>
          <p:cNvPr id="4" name="TextBox 3"/>
          <p:cNvSpPr txBox="1"/>
          <p:nvPr/>
        </p:nvSpPr>
        <p:spPr>
          <a:xfrm>
            <a:off x="496670" y="1029357"/>
            <a:ext cx="11198660" cy="4401205"/>
          </a:xfrm>
          <a:prstGeom prst="rect">
            <a:avLst/>
          </a:prstGeom>
          <a:noFill/>
        </p:spPr>
        <p:txBody>
          <a:bodyPr wrap="square" rtlCol="0">
            <a:spAutoFit/>
          </a:bodyPr>
          <a:lstStyle/>
          <a:p>
            <a:pPr marL="457200" indent="-457200">
              <a:buFont typeface="Arial" charset="0"/>
              <a:buChar char="•"/>
            </a:pPr>
            <a:r>
              <a:rPr lang="en-US" sz="2800" dirty="0" smtClean="0"/>
              <a:t>ANOVA </a:t>
            </a:r>
            <a:r>
              <a:rPr lang="en-US" sz="2800" dirty="0"/>
              <a:t>is the foundation of essentially all tests comparing multiple means </a:t>
            </a:r>
          </a:p>
          <a:p>
            <a:pPr marL="457200" indent="-457200">
              <a:buFont typeface="Arial" charset="0"/>
              <a:buChar char="•"/>
            </a:pPr>
            <a:r>
              <a:rPr lang="en-US" sz="2800" dirty="0" smtClean="0"/>
              <a:t>Don’t </a:t>
            </a:r>
            <a:r>
              <a:rPr lang="en-US" sz="2800" dirty="0"/>
              <a:t>make it too complicated – the null hypothesis is simple: they are all the </a:t>
            </a:r>
            <a:r>
              <a:rPr lang="en-US" sz="2800" dirty="0" smtClean="0"/>
              <a:t>same.</a:t>
            </a:r>
            <a:r>
              <a:rPr lang="en-US" sz="2800" dirty="0"/>
              <a:t> </a:t>
            </a:r>
          </a:p>
          <a:p>
            <a:pPr marL="457200" indent="-457200">
              <a:buFont typeface="Arial" charset="0"/>
              <a:buChar char="•"/>
            </a:pPr>
            <a:r>
              <a:rPr lang="en-US" sz="2800" dirty="0" smtClean="0"/>
              <a:t>Post-hoc </a:t>
            </a:r>
            <a:r>
              <a:rPr lang="en-US" sz="2800" dirty="0"/>
              <a:t>tests are important for determining which means are the source of a significant </a:t>
            </a:r>
            <a:r>
              <a:rPr lang="en-US" sz="2800" dirty="0" smtClean="0"/>
              <a:t>ANOVA</a:t>
            </a:r>
            <a:r>
              <a:rPr lang="en-US" sz="2800" dirty="0"/>
              <a:t>.</a:t>
            </a:r>
          </a:p>
          <a:p>
            <a:pPr marL="457200" indent="-457200">
              <a:buFont typeface="Arial" charset="0"/>
              <a:buChar char="•"/>
            </a:pPr>
            <a:r>
              <a:rPr lang="en-US" sz="2800" dirty="0" smtClean="0"/>
              <a:t>You </a:t>
            </a:r>
            <a:r>
              <a:rPr lang="en-US" sz="2800" dirty="0"/>
              <a:t>can only justify a post-hoc test if the ANOVA is significant in the first </a:t>
            </a:r>
            <a:r>
              <a:rPr lang="en-US" sz="2800" dirty="0" smtClean="0"/>
              <a:t>place.</a:t>
            </a:r>
            <a:endParaRPr lang="en-US" sz="2800" dirty="0"/>
          </a:p>
          <a:p>
            <a:pPr marL="457200" indent="-457200">
              <a:buFont typeface="Arial" charset="0"/>
              <a:buChar char="•"/>
            </a:pPr>
            <a:r>
              <a:rPr lang="en-US" sz="2800" dirty="0" smtClean="0"/>
              <a:t>Before </a:t>
            </a:r>
            <a:r>
              <a:rPr lang="en-US" sz="2800" dirty="0"/>
              <a:t>applying ANOVA, check that your data fit the assumptions (consider transforming the data) </a:t>
            </a:r>
          </a:p>
        </p:txBody>
      </p:sp>
    </p:spTree>
    <p:extLst>
      <p:ext uri="{BB962C8B-B14F-4D97-AF65-F5344CB8AC3E}">
        <p14:creationId xmlns:p14="http://schemas.microsoft.com/office/powerpoint/2010/main" val="7363058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Correlation and Causation</a:t>
            </a:r>
            <a:endParaRPr lang="en-US" b="1" dirty="0">
              <a:solidFill>
                <a:schemeClr val="bg1"/>
              </a:solidFill>
            </a:endParaRPr>
          </a:p>
        </p:txBody>
      </p:sp>
      <p:sp>
        <p:nvSpPr>
          <p:cNvPr id="4" name="TextBox 3"/>
          <p:cNvSpPr txBox="1"/>
          <p:nvPr/>
        </p:nvSpPr>
        <p:spPr>
          <a:xfrm>
            <a:off x="341671" y="1175549"/>
            <a:ext cx="6869357" cy="1815882"/>
          </a:xfrm>
          <a:prstGeom prst="rect">
            <a:avLst/>
          </a:prstGeom>
          <a:noFill/>
        </p:spPr>
        <p:txBody>
          <a:bodyPr wrap="square" rtlCol="0">
            <a:spAutoFit/>
          </a:bodyPr>
          <a:lstStyle/>
          <a:p>
            <a:r>
              <a:rPr lang="en-US" sz="2800" dirty="0" smtClean="0"/>
              <a:t>The </a:t>
            </a:r>
            <a:r>
              <a:rPr lang="en-US" sz="2800" dirty="0"/>
              <a:t>correlation is a foundational concept in the biological sciences </a:t>
            </a:r>
            <a:endParaRPr lang="en-US" sz="2800" dirty="0" smtClean="0"/>
          </a:p>
          <a:p>
            <a:endParaRPr lang="en-US" sz="2800" dirty="0" smtClean="0"/>
          </a:p>
          <a:p>
            <a:r>
              <a:rPr lang="en-US" sz="2800" dirty="0" smtClean="0"/>
              <a:t>Pearson’s </a:t>
            </a:r>
            <a:r>
              <a:rPr lang="en-US" sz="2800" dirty="0"/>
              <a:t>correlation coefficient</a:t>
            </a:r>
            <a:r>
              <a:rPr lang="en-US" sz="2800" dirty="0" smtClean="0"/>
              <a:t>:</a:t>
            </a:r>
            <a:r>
              <a:rPr lang="en-US" sz="2800" dirty="0"/>
              <a:t> </a:t>
            </a:r>
          </a:p>
        </p:txBody>
      </p:sp>
      <mc:AlternateContent xmlns:mc="http://schemas.openxmlformats.org/markup-compatibility/2006" xmlns:a14="http://schemas.microsoft.com/office/drawing/2010/main">
        <mc:Choice Requires="a14">
          <p:sp>
            <p:nvSpPr>
              <p:cNvPr id="3" name="Rectangle 2"/>
              <p:cNvSpPr/>
              <p:nvPr/>
            </p:nvSpPr>
            <p:spPr>
              <a:xfrm>
                <a:off x="623833" y="3524701"/>
                <a:ext cx="3267946" cy="1033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charset="0"/>
                        </a:rPr>
                        <m:t>𝑟</m:t>
                      </m:r>
                      <m:d>
                        <m:dPr>
                          <m:ctrlPr>
                            <a:rPr lang="en-US" sz="2800" i="1">
                              <a:latin typeface="Cambria Math" charset="0"/>
                            </a:rPr>
                          </m:ctrlPr>
                        </m:dPr>
                        <m:e>
                          <m:r>
                            <a:rPr lang="en-US" sz="2800" i="1">
                              <a:latin typeface="Cambria Math" charset="0"/>
                            </a:rPr>
                            <m:t>𝑋</m:t>
                          </m:r>
                          <m:r>
                            <a:rPr lang="en-US" sz="2800" i="1">
                              <a:latin typeface="Cambria Math" charset="0"/>
                            </a:rPr>
                            <m:t>,</m:t>
                          </m:r>
                          <m:r>
                            <a:rPr lang="en-US" sz="2800" i="1">
                              <a:latin typeface="Cambria Math" charset="0"/>
                            </a:rPr>
                            <m:t>𝑌</m:t>
                          </m:r>
                        </m:e>
                      </m:d>
                      <m:r>
                        <a:rPr lang="en-US" sz="2800" i="1">
                          <a:latin typeface="Cambria Math" charset="0"/>
                        </a:rPr>
                        <m:t>=</m:t>
                      </m:r>
                      <m:f>
                        <m:fPr>
                          <m:ctrlPr>
                            <a:rPr lang="mr-IN" sz="2800" i="1">
                              <a:latin typeface="Cambria Math" charset="0"/>
                            </a:rPr>
                          </m:ctrlPr>
                        </m:fPr>
                        <m:num>
                          <m:r>
                            <a:rPr lang="en-US" sz="2800" i="1">
                              <a:latin typeface="Cambria Math" charset="0"/>
                            </a:rPr>
                            <m:t>𝑐𝑜𝑣</m:t>
                          </m:r>
                          <m:r>
                            <a:rPr lang="en-US" sz="2800" i="1">
                              <a:latin typeface="Cambria Math" charset="0"/>
                            </a:rPr>
                            <m:t>(</m:t>
                          </m:r>
                          <m:r>
                            <a:rPr lang="en-US" sz="2800" i="1">
                              <a:latin typeface="Cambria Math" charset="0"/>
                            </a:rPr>
                            <m:t>𝑋</m:t>
                          </m:r>
                          <m:r>
                            <a:rPr lang="en-US" sz="2800" i="1">
                              <a:latin typeface="Cambria Math" charset="0"/>
                            </a:rPr>
                            <m:t>,</m:t>
                          </m:r>
                          <m:r>
                            <a:rPr lang="en-US" sz="2800" i="1">
                              <a:latin typeface="Cambria Math" charset="0"/>
                            </a:rPr>
                            <m:t>𝑌</m:t>
                          </m:r>
                          <m:r>
                            <a:rPr lang="en-US" sz="2800" i="1">
                              <a:latin typeface="Cambria Math" charset="0"/>
                            </a:rPr>
                            <m:t>)</m:t>
                          </m:r>
                        </m:num>
                        <m:den>
                          <m:sSub>
                            <m:sSubPr>
                              <m:ctrlPr>
                                <a:rPr lang="en-US" sz="2800" i="1">
                                  <a:latin typeface="Cambria Math" charset="0"/>
                                </a:rPr>
                              </m:ctrlPr>
                            </m:sSubPr>
                            <m:e>
                              <m:r>
                                <a:rPr lang="en-US" sz="2800" i="1">
                                  <a:latin typeface="Cambria Math" charset="0"/>
                                </a:rPr>
                                <m:t>𝑠</m:t>
                              </m:r>
                            </m:e>
                            <m:sub>
                              <m:r>
                                <a:rPr lang="en-US" sz="2800" i="1">
                                  <a:latin typeface="Cambria Math" charset="0"/>
                                </a:rPr>
                                <m:t>𝑥</m:t>
                              </m:r>
                            </m:sub>
                          </m:sSub>
                          <m:sSub>
                            <m:sSubPr>
                              <m:ctrlPr>
                                <a:rPr lang="en-US" sz="2800" i="1">
                                  <a:latin typeface="Cambria Math" charset="0"/>
                                </a:rPr>
                              </m:ctrlPr>
                            </m:sSubPr>
                            <m:e>
                              <m:r>
                                <a:rPr lang="en-US" sz="2800" i="1">
                                  <a:latin typeface="Cambria Math" charset="0"/>
                                </a:rPr>
                                <m:t>𝑠</m:t>
                              </m:r>
                            </m:e>
                            <m:sub>
                              <m:r>
                                <a:rPr lang="en-US" sz="2800" i="1">
                                  <a:latin typeface="Cambria Math" charset="0"/>
                                </a:rPr>
                                <m:t>𝑦</m:t>
                              </m:r>
                            </m:sub>
                          </m:sSub>
                        </m:den>
                      </m:f>
                    </m:oMath>
                  </m:oMathPara>
                </a14:m>
                <a:endParaRPr lang="en-US" sz="2800" dirty="0"/>
              </a:p>
            </p:txBody>
          </p:sp>
        </mc:Choice>
        <mc:Fallback xmlns="">
          <p:sp>
            <p:nvSpPr>
              <p:cNvPr id="3" name="Rectangle 2"/>
              <p:cNvSpPr>
                <a:spLocks noRot="1" noChangeAspect="1" noMove="1" noResize="1" noEditPoints="1" noAdjustHandles="1" noChangeArrowheads="1" noChangeShapeType="1" noTextEdit="1"/>
              </p:cNvSpPr>
              <p:nvPr/>
            </p:nvSpPr>
            <p:spPr>
              <a:xfrm>
                <a:off x="623833" y="3524701"/>
                <a:ext cx="3267946" cy="1033873"/>
              </a:xfrm>
              <a:prstGeom prst="rect">
                <a:avLst/>
              </a:prstGeom>
              <a:blipFill rotWithShape="0">
                <a:blip r:embed="rId3"/>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6987" y="1175549"/>
            <a:ext cx="1875933" cy="273669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7407" y="1175549"/>
            <a:ext cx="2147264" cy="2713720"/>
          </a:xfrm>
          <a:prstGeom prst="rect">
            <a:avLst/>
          </a:prstGeom>
        </p:spPr>
      </p:pic>
      <p:sp>
        <p:nvSpPr>
          <p:cNvPr id="8" name="TextBox 7"/>
          <p:cNvSpPr txBox="1"/>
          <p:nvPr/>
        </p:nvSpPr>
        <p:spPr>
          <a:xfrm>
            <a:off x="7037407" y="3912243"/>
            <a:ext cx="2147264" cy="646331"/>
          </a:xfrm>
          <a:prstGeom prst="rect">
            <a:avLst/>
          </a:prstGeom>
          <a:noFill/>
        </p:spPr>
        <p:txBody>
          <a:bodyPr wrap="square" rtlCol="0">
            <a:spAutoFit/>
          </a:bodyPr>
          <a:lstStyle/>
          <a:p>
            <a:pPr algn="ctr"/>
            <a:r>
              <a:rPr lang="en-US" dirty="0" smtClean="0"/>
              <a:t>Francis Galton</a:t>
            </a:r>
          </a:p>
          <a:p>
            <a:pPr algn="ctr"/>
            <a:r>
              <a:rPr lang="en-US" dirty="0" smtClean="0"/>
              <a:t>1822 - 1911</a:t>
            </a:r>
            <a:endParaRPr lang="en-US" dirty="0"/>
          </a:p>
        </p:txBody>
      </p:sp>
      <p:sp>
        <p:nvSpPr>
          <p:cNvPr id="9" name="TextBox 8"/>
          <p:cNvSpPr txBox="1"/>
          <p:nvPr/>
        </p:nvSpPr>
        <p:spPr>
          <a:xfrm>
            <a:off x="9606987" y="3912243"/>
            <a:ext cx="1875933" cy="646331"/>
          </a:xfrm>
          <a:prstGeom prst="rect">
            <a:avLst/>
          </a:prstGeom>
          <a:noFill/>
        </p:spPr>
        <p:txBody>
          <a:bodyPr wrap="square" rtlCol="0">
            <a:spAutoFit/>
          </a:bodyPr>
          <a:lstStyle/>
          <a:p>
            <a:pPr algn="ctr"/>
            <a:r>
              <a:rPr lang="en-US" dirty="0" smtClean="0"/>
              <a:t>Karl Pearson</a:t>
            </a:r>
          </a:p>
          <a:p>
            <a:pPr algn="ctr"/>
            <a:r>
              <a:rPr lang="en-US" dirty="0" smtClean="0"/>
              <a:t>1857 - 1936</a:t>
            </a:r>
            <a:endParaRPr lang="en-US" dirty="0"/>
          </a:p>
        </p:txBody>
      </p:sp>
      <mc:AlternateContent xmlns:mc="http://schemas.openxmlformats.org/markup-compatibility/2006" xmlns:a14="http://schemas.microsoft.com/office/drawing/2010/main">
        <mc:Choice Requires="a14">
          <p:sp>
            <p:nvSpPr>
              <p:cNvPr id="10" name="Rectangle 9"/>
              <p:cNvSpPr/>
              <p:nvPr/>
            </p:nvSpPr>
            <p:spPr>
              <a:xfrm>
                <a:off x="623833" y="5003408"/>
                <a:ext cx="4662238" cy="8329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𝑐𝑜𝑣</m:t>
                      </m:r>
                      <m:d>
                        <m:dPr>
                          <m:ctrlPr>
                            <a:rPr lang="en-US" sz="2400" i="1">
                              <a:latin typeface="Cambria Math" charset="0"/>
                            </a:rPr>
                          </m:ctrlPr>
                        </m:dPr>
                        <m:e>
                          <m:r>
                            <a:rPr lang="en-US" sz="2400" i="1">
                              <a:latin typeface="Cambria Math" charset="0"/>
                            </a:rPr>
                            <m:t>𝑋</m:t>
                          </m:r>
                          <m:r>
                            <a:rPr lang="en-US" sz="2400" i="1">
                              <a:latin typeface="Cambria Math" charset="0"/>
                            </a:rPr>
                            <m:t>,</m:t>
                          </m:r>
                          <m:r>
                            <a:rPr lang="en-US" sz="2400" i="1">
                              <a:latin typeface="Cambria Math" charset="0"/>
                            </a:rPr>
                            <m:t>𝑌</m:t>
                          </m:r>
                        </m:e>
                      </m:d>
                      <m:r>
                        <a:rPr lang="en-US" sz="2400" i="1">
                          <a:latin typeface="Cambria Math" charset="0"/>
                        </a:rPr>
                        <m:t>=</m:t>
                      </m:r>
                      <m:f>
                        <m:fPr>
                          <m:ctrlPr>
                            <a:rPr lang="mr-IN" sz="2400" i="1">
                              <a:latin typeface="Cambria Math" charset="0"/>
                            </a:rPr>
                          </m:ctrlPr>
                        </m:fPr>
                        <m:num>
                          <m:nary>
                            <m:naryPr>
                              <m:chr m:val="∑"/>
                              <m:ctrlPr>
                                <a:rPr lang="is-IS" sz="2400" i="1">
                                  <a:latin typeface="Cambria Math" charset="0"/>
                                </a:rPr>
                              </m:ctrlPr>
                            </m:naryPr>
                            <m:sub>
                              <m:r>
                                <m:rPr>
                                  <m:brk m:alnAt="23"/>
                                </m:rPr>
                                <a:rPr lang="en-US" sz="2400" i="1">
                                  <a:latin typeface="Cambria Math" charset="0"/>
                                </a:rPr>
                                <m:t>𝑖</m:t>
                              </m:r>
                              <m:r>
                                <a:rPr lang="en-US" sz="2400" i="1">
                                  <a:latin typeface="Cambria Math" charset="0"/>
                                </a:rPr>
                                <m:t>=1</m:t>
                              </m:r>
                            </m:sub>
                            <m:sup>
                              <m:r>
                                <a:rPr lang="en-US" sz="2400" i="1">
                                  <a:latin typeface="Cambria Math" charset="0"/>
                                </a:rPr>
                                <m:t>𝑛</m:t>
                              </m:r>
                            </m:sup>
                            <m:e>
                              <m:d>
                                <m:dPr>
                                  <m:ctrlPr>
                                    <a:rPr lang="mr-IN" sz="2400" i="1">
                                      <a:latin typeface="Cambria Math" charset="0"/>
                                    </a:rPr>
                                  </m:ctrlPr>
                                </m:dPr>
                                <m:e>
                                  <m:sSub>
                                    <m:sSubPr>
                                      <m:ctrlPr>
                                        <a:rPr lang="en-US" sz="2400" i="1">
                                          <a:latin typeface="Cambria Math" charset="0"/>
                                        </a:rPr>
                                      </m:ctrlPr>
                                    </m:sSubPr>
                                    <m:e>
                                      <m:r>
                                        <a:rPr lang="en-US" sz="2400" i="1">
                                          <a:latin typeface="Cambria Math" charset="0"/>
                                        </a:rPr>
                                        <m:t>𝑋</m:t>
                                      </m:r>
                                    </m:e>
                                    <m:sub>
                                      <m:r>
                                        <a:rPr lang="en-US" sz="2400" i="1">
                                          <a:latin typeface="Cambria Math" charset="0"/>
                                        </a:rPr>
                                        <m:t>𝑖</m:t>
                                      </m:r>
                                    </m:sub>
                                  </m:sSub>
                                  <m:r>
                                    <a:rPr lang="en-US" sz="2400" i="1">
                                      <a:latin typeface="Cambria Math" charset="0"/>
                                    </a:rPr>
                                    <m:t>−</m:t>
                                  </m:r>
                                  <m:acc>
                                    <m:accPr>
                                      <m:chr m:val="̅"/>
                                      <m:ctrlPr>
                                        <a:rPr lang="en-US" sz="2400" i="1">
                                          <a:latin typeface="Cambria Math" charset="0"/>
                                        </a:rPr>
                                      </m:ctrlPr>
                                    </m:accPr>
                                    <m:e>
                                      <m:r>
                                        <a:rPr lang="en-US" sz="2400" i="1">
                                          <a:latin typeface="Cambria Math" charset="0"/>
                                        </a:rPr>
                                        <m:t>𝑋</m:t>
                                      </m:r>
                                    </m:e>
                                  </m:acc>
                                </m:e>
                              </m:d>
                              <m:d>
                                <m:dPr>
                                  <m:ctrlPr>
                                    <a:rPr lang="mr-IN" sz="2400" i="1">
                                      <a:latin typeface="Cambria Math" charset="0"/>
                                    </a:rPr>
                                  </m:ctrlPr>
                                </m:dPr>
                                <m:e>
                                  <m:sSub>
                                    <m:sSubPr>
                                      <m:ctrlPr>
                                        <a:rPr lang="en-US" sz="2400" i="1">
                                          <a:latin typeface="Cambria Math" charset="0"/>
                                        </a:rPr>
                                      </m:ctrlPr>
                                    </m:sSubPr>
                                    <m:e>
                                      <m:r>
                                        <a:rPr lang="en-US" sz="2400" i="1">
                                          <a:latin typeface="Cambria Math" charset="0"/>
                                        </a:rPr>
                                        <m:t>𝑌</m:t>
                                      </m:r>
                                    </m:e>
                                    <m:sub>
                                      <m:r>
                                        <a:rPr lang="en-US" sz="2400" i="1">
                                          <a:latin typeface="Cambria Math" charset="0"/>
                                        </a:rPr>
                                        <m:t>𝑖</m:t>
                                      </m:r>
                                    </m:sub>
                                  </m:sSub>
                                  <m:r>
                                    <a:rPr lang="en-US" sz="2400" i="1">
                                      <a:latin typeface="Cambria Math" charset="0"/>
                                    </a:rPr>
                                    <m:t>−</m:t>
                                  </m:r>
                                  <m:acc>
                                    <m:accPr>
                                      <m:chr m:val="̅"/>
                                      <m:ctrlPr>
                                        <a:rPr lang="en-US" sz="2400" i="1">
                                          <a:latin typeface="Cambria Math" charset="0"/>
                                        </a:rPr>
                                      </m:ctrlPr>
                                    </m:accPr>
                                    <m:e>
                                      <m:r>
                                        <a:rPr lang="en-US" sz="2400" i="1">
                                          <a:latin typeface="Cambria Math" charset="0"/>
                                        </a:rPr>
                                        <m:t>𝑌</m:t>
                                      </m:r>
                                    </m:e>
                                  </m:acc>
                                </m:e>
                              </m:d>
                            </m:e>
                          </m:nary>
                        </m:num>
                        <m:den>
                          <m:r>
                            <a:rPr lang="en-US" sz="2400" i="1">
                              <a:latin typeface="Cambria Math" charset="0"/>
                            </a:rPr>
                            <m:t>𝑛</m:t>
                          </m:r>
                          <m:r>
                            <a:rPr lang="en-US" sz="2400" i="1">
                              <a:latin typeface="Cambria Math" charset="0"/>
                            </a:rPr>
                            <m:t>−1</m:t>
                          </m:r>
                        </m:den>
                      </m:f>
                    </m:oMath>
                  </m:oMathPara>
                </a14:m>
                <a:endParaRPr lang="en-US" sz="2400" dirty="0"/>
              </a:p>
            </p:txBody>
          </p:sp>
        </mc:Choice>
        <mc:Fallback xmlns="">
          <p:sp>
            <p:nvSpPr>
              <p:cNvPr id="10" name="Rectangle 9"/>
              <p:cNvSpPr>
                <a:spLocks noRot="1" noChangeAspect="1" noMove="1" noResize="1" noEditPoints="1" noAdjustHandles="1" noChangeArrowheads="1" noChangeShapeType="1" noTextEdit="1"/>
              </p:cNvSpPr>
              <p:nvPr/>
            </p:nvSpPr>
            <p:spPr>
              <a:xfrm>
                <a:off x="623833" y="5003408"/>
                <a:ext cx="4662238" cy="832920"/>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923864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Statistical Significance versus Biological Importance </a:t>
            </a:r>
          </a:p>
        </p:txBody>
      </p:sp>
      <p:sp>
        <p:nvSpPr>
          <p:cNvPr id="5" name="Rectangle 4"/>
          <p:cNvSpPr/>
          <p:nvPr/>
        </p:nvSpPr>
        <p:spPr>
          <a:xfrm>
            <a:off x="195432" y="1149293"/>
            <a:ext cx="5623477" cy="5262979"/>
          </a:xfrm>
          <a:prstGeom prst="rect">
            <a:avLst/>
          </a:prstGeom>
        </p:spPr>
        <p:txBody>
          <a:bodyPr wrap="square">
            <a:spAutoFit/>
          </a:bodyPr>
          <a:lstStyle/>
          <a:p>
            <a:r>
              <a:rPr lang="en-US" sz="2400" dirty="0" smtClean="0"/>
              <a:t>A </a:t>
            </a:r>
            <a:r>
              <a:rPr lang="en-US" sz="2400" i="1" dirty="0"/>
              <a:t>p</a:t>
            </a:r>
            <a:r>
              <a:rPr lang="en-US" sz="2400" dirty="0"/>
              <a:t>-value is not a sufficient description of the effect of a treatment or variable </a:t>
            </a:r>
          </a:p>
          <a:p>
            <a:endParaRPr lang="en-US" sz="2400" dirty="0" smtClean="0"/>
          </a:p>
          <a:p>
            <a:r>
              <a:rPr lang="en-US" sz="2400" dirty="0" smtClean="0"/>
              <a:t>Even </a:t>
            </a:r>
            <a:r>
              <a:rPr lang="en-US" sz="2400" dirty="0"/>
              <a:t>very small effects can be shown to be highly statistically significant with large enough sample sizes </a:t>
            </a:r>
          </a:p>
          <a:p>
            <a:endParaRPr lang="en-US" sz="2400" dirty="0" smtClean="0"/>
          </a:p>
          <a:p>
            <a:r>
              <a:rPr lang="en-US" sz="2400" dirty="0" smtClean="0"/>
              <a:t>This </a:t>
            </a:r>
            <a:r>
              <a:rPr lang="en-US" sz="2400" dirty="0"/>
              <a:t>issue is especially problematic in the new era of big data </a:t>
            </a:r>
            <a:r>
              <a:rPr lang="en-US" sz="2400" dirty="0" smtClean="0"/>
              <a:t>(GWAS, Expression studies)</a:t>
            </a:r>
          </a:p>
          <a:p>
            <a:endParaRPr lang="en-US" sz="2400" dirty="0"/>
          </a:p>
          <a:p>
            <a:r>
              <a:rPr lang="en-US" sz="2400" dirty="0"/>
              <a:t/>
            </a:r>
            <a:br>
              <a:rPr lang="en-US" sz="2400" dirty="0"/>
            </a:br>
            <a:endParaRPr lang="en-US" sz="2400" dirty="0"/>
          </a:p>
          <a:p>
            <a:endParaRPr lang="en-US" sz="2400" dirty="0"/>
          </a:p>
        </p:txBody>
      </p:sp>
      <p:grpSp>
        <p:nvGrpSpPr>
          <p:cNvPr id="10" name="Group 9"/>
          <p:cNvGrpSpPr/>
          <p:nvPr/>
        </p:nvGrpSpPr>
        <p:grpSpPr>
          <a:xfrm>
            <a:off x="6162438" y="2196934"/>
            <a:ext cx="5753789" cy="3473697"/>
            <a:chOff x="6162438" y="2196934"/>
            <a:chExt cx="5753789" cy="3473697"/>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2438" y="2196934"/>
              <a:ext cx="5753789" cy="3473697"/>
            </a:xfrm>
            <a:prstGeom prst="rect">
              <a:avLst/>
            </a:prstGeom>
          </p:spPr>
        </p:pic>
        <p:sp>
          <p:nvSpPr>
            <p:cNvPr id="7" name="TextBox 6"/>
            <p:cNvSpPr txBox="1"/>
            <p:nvPr/>
          </p:nvSpPr>
          <p:spPr>
            <a:xfrm>
              <a:off x="7267698" y="2576946"/>
              <a:ext cx="300082" cy="369332"/>
            </a:xfrm>
            <a:prstGeom prst="rect">
              <a:avLst/>
            </a:prstGeom>
            <a:noFill/>
          </p:spPr>
          <p:txBody>
            <a:bodyPr wrap="none" rtlCol="0">
              <a:spAutoFit/>
            </a:bodyPr>
            <a:lstStyle/>
            <a:p>
              <a:r>
                <a:rPr lang="en-US" smtClean="0"/>
                <a:t>*</a:t>
              </a:r>
              <a:endParaRPr lang="en-US"/>
            </a:p>
          </p:txBody>
        </p:sp>
        <p:sp>
          <p:nvSpPr>
            <p:cNvPr id="8" name="TextBox 7"/>
            <p:cNvSpPr txBox="1"/>
            <p:nvPr/>
          </p:nvSpPr>
          <p:spPr>
            <a:xfrm>
              <a:off x="11103903" y="4753906"/>
              <a:ext cx="300082" cy="369332"/>
            </a:xfrm>
            <a:prstGeom prst="rect">
              <a:avLst/>
            </a:prstGeom>
            <a:noFill/>
          </p:spPr>
          <p:txBody>
            <a:bodyPr wrap="none" rtlCol="0">
              <a:spAutoFit/>
            </a:bodyPr>
            <a:lstStyle/>
            <a:p>
              <a:r>
                <a:rPr lang="en-US" smtClean="0"/>
                <a:t>*</a:t>
              </a:r>
              <a:endParaRPr lang="en-US"/>
            </a:p>
          </p:txBody>
        </p:sp>
        <p:sp>
          <p:nvSpPr>
            <p:cNvPr id="9" name="TextBox 8"/>
            <p:cNvSpPr txBox="1"/>
            <p:nvPr/>
          </p:nvSpPr>
          <p:spPr>
            <a:xfrm>
              <a:off x="8570026" y="4423976"/>
              <a:ext cx="300082" cy="369332"/>
            </a:xfrm>
            <a:prstGeom prst="rect">
              <a:avLst/>
            </a:prstGeom>
            <a:noFill/>
          </p:spPr>
          <p:txBody>
            <a:bodyPr wrap="none" rtlCol="0">
              <a:spAutoFit/>
            </a:bodyPr>
            <a:lstStyle/>
            <a:p>
              <a:r>
                <a:rPr lang="en-US" smtClean="0"/>
                <a:t>*</a:t>
              </a:r>
              <a:endParaRPr lang="en-US"/>
            </a:p>
          </p:txBody>
        </p:sp>
      </p:grpSp>
    </p:spTree>
    <p:extLst>
      <p:ext uri="{BB962C8B-B14F-4D97-AF65-F5344CB8AC3E}">
        <p14:creationId xmlns:p14="http://schemas.microsoft.com/office/powerpoint/2010/main" val="53964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565" b="13175"/>
          <a:stretch/>
        </p:blipFill>
        <p:spPr>
          <a:xfrm>
            <a:off x="2338086" y="1299750"/>
            <a:ext cx="8185816" cy="4614914"/>
          </a:xfrm>
          <a:prstGeom prst="rect">
            <a:avLst/>
          </a:prstGeom>
        </p:spPr>
      </p:pic>
    </p:spTree>
    <p:extLst>
      <p:ext uri="{BB962C8B-B14F-4D97-AF65-F5344CB8AC3E}">
        <p14:creationId xmlns:p14="http://schemas.microsoft.com/office/powerpoint/2010/main" val="1167859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098" y="1299749"/>
            <a:ext cx="8851610" cy="5312664"/>
          </a:xfrm>
          <a:prstGeom prst="rect">
            <a:avLst/>
          </a:prstGeom>
        </p:spPr>
      </p:pic>
      <p:sp>
        <p:nvSpPr>
          <p:cNvPr id="4" name="TextBox 3"/>
          <p:cNvSpPr txBox="1"/>
          <p:nvPr/>
        </p:nvSpPr>
        <p:spPr>
          <a:xfrm rot="16200000">
            <a:off x="924785" y="2895600"/>
            <a:ext cx="2132956" cy="646331"/>
          </a:xfrm>
          <a:prstGeom prst="rect">
            <a:avLst/>
          </a:prstGeom>
          <a:solidFill>
            <a:schemeClr val="bg1"/>
          </a:solidFill>
        </p:spPr>
        <p:txBody>
          <a:bodyPr wrap="none" rtlCol="0">
            <a:spAutoFit/>
          </a:bodyPr>
          <a:lstStyle/>
          <a:p>
            <a:r>
              <a:rPr lang="en-US" dirty="0" smtClean="0"/>
              <a:t>Average number of</a:t>
            </a:r>
          </a:p>
          <a:p>
            <a:r>
              <a:rPr lang="en-US" dirty="0"/>
              <a:t>h</a:t>
            </a:r>
            <a:r>
              <a:rPr lang="en-US" dirty="0" smtClean="0"/>
              <a:t>ome runs per game</a:t>
            </a:r>
            <a:endParaRPr lang="en-US" dirty="0"/>
          </a:p>
        </p:txBody>
      </p:sp>
    </p:spTree>
    <p:extLst>
      <p:ext uri="{BB962C8B-B14F-4D97-AF65-F5344CB8AC3E}">
        <p14:creationId xmlns:p14="http://schemas.microsoft.com/office/powerpoint/2010/main" val="103296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Pearson’s Correlation Coefficient </a:t>
            </a:r>
          </a:p>
        </p:txBody>
      </p:sp>
      <p:sp>
        <p:nvSpPr>
          <p:cNvPr id="4" name="TextBox 3"/>
          <p:cNvSpPr txBox="1"/>
          <p:nvPr/>
        </p:nvSpPr>
        <p:spPr>
          <a:xfrm>
            <a:off x="619463" y="1407044"/>
            <a:ext cx="10670422" cy="3903504"/>
          </a:xfrm>
          <a:prstGeom prst="rect">
            <a:avLst/>
          </a:prstGeom>
          <a:noFill/>
        </p:spPr>
        <p:txBody>
          <a:bodyPr wrap="none" rtlCol="0">
            <a:spAutoFit/>
          </a:bodyPr>
          <a:lstStyle/>
          <a:p>
            <a:pPr>
              <a:lnSpc>
                <a:spcPct val="150000"/>
              </a:lnSpc>
            </a:pPr>
            <a:r>
              <a:rPr lang="en-US" sz="2800" dirty="0" smtClean="0"/>
              <a:t>Assumes </a:t>
            </a:r>
            <a:r>
              <a:rPr lang="en-US" sz="2800" dirty="0"/>
              <a:t>that the data are roughly from a bivariate normal distribution </a:t>
            </a:r>
          </a:p>
          <a:p>
            <a:pPr>
              <a:lnSpc>
                <a:spcPct val="150000"/>
              </a:lnSpc>
            </a:pPr>
            <a:endParaRPr lang="en-US" sz="2800" dirty="0"/>
          </a:p>
          <a:p>
            <a:pPr>
              <a:lnSpc>
                <a:spcPct val="150000"/>
              </a:lnSpc>
            </a:pPr>
            <a:r>
              <a:rPr lang="en-US" sz="2800" dirty="0" smtClean="0"/>
              <a:t>Would </a:t>
            </a:r>
            <a:r>
              <a:rPr lang="en-US" sz="2800" b="1" dirty="0"/>
              <a:t>not </a:t>
            </a:r>
            <a:r>
              <a:rPr lang="en-US" sz="2800" dirty="0"/>
              <a:t>be appropriate when: </a:t>
            </a:r>
          </a:p>
          <a:p>
            <a:pPr marL="457200" indent="-457200">
              <a:lnSpc>
                <a:spcPct val="150000"/>
              </a:lnSpc>
              <a:buFont typeface="Arial" charset="0"/>
              <a:buChar char="•"/>
            </a:pPr>
            <a:r>
              <a:rPr lang="en-US" sz="2800" dirty="0" smtClean="0"/>
              <a:t>Relationship </a:t>
            </a:r>
            <a:r>
              <a:rPr lang="en-US" sz="2800" dirty="0"/>
              <a:t>is non-linear </a:t>
            </a:r>
            <a:r>
              <a:rPr lang="en-US" sz="2800" dirty="0" smtClean="0"/>
              <a:t>(possible solutions?)</a:t>
            </a:r>
            <a:endParaRPr lang="en-US" sz="2800" dirty="0"/>
          </a:p>
          <a:p>
            <a:pPr marL="457200" indent="-457200">
              <a:lnSpc>
                <a:spcPct val="150000"/>
              </a:lnSpc>
              <a:buFont typeface="Arial" charset="0"/>
              <a:buChar char="•"/>
            </a:pPr>
            <a:r>
              <a:rPr lang="en-US" sz="2800" dirty="0" smtClean="0"/>
              <a:t>Dataset </a:t>
            </a:r>
            <a:r>
              <a:rPr lang="en-US" sz="2800" dirty="0"/>
              <a:t>contains extreme outliers </a:t>
            </a:r>
            <a:r>
              <a:rPr lang="en-US" sz="2800" dirty="0" smtClean="0"/>
              <a:t>(evaluate leverage)</a:t>
            </a:r>
            <a:endParaRPr lang="en-US" sz="2800" dirty="0"/>
          </a:p>
          <a:p>
            <a:pPr marL="457200" indent="-457200">
              <a:lnSpc>
                <a:spcPct val="150000"/>
              </a:lnSpc>
              <a:buFont typeface="Arial" charset="0"/>
              <a:buChar char="•"/>
            </a:pPr>
            <a:r>
              <a:rPr lang="en-US" sz="2800" dirty="0" smtClean="0"/>
              <a:t>Data </a:t>
            </a:r>
            <a:r>
              <a:rPr lang="en-US" sz="2800" dirty="0"/>
              <a:t>are in multiple distinct clouds of points </a:t>
            </a:r>
            <a:r>
              <a:rPr lang="en-US" sz="2800" dirty="0" smtClean="0"/>
              <a:t>(what could cause this?)</a:t>
            </a:r>
            <a:endParaRPr lang="en-US" sz="2800" dirty="0"/>
          </a:p>
        </p:txBody>
      </p:sp>
    </p:spTree>
    <p:extLst>
      <p:ext uri="{BB962C8B-B14F-4D97-AF65-F5344CB8AC3E}">
        <p14:creationId xmlns:p14="http://schemas.microsoft.com/office/powerpoint/2010/main" val="14893585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Good data</a:t>
            </a:r>
            <a:endParaRPr lang="en-US" b="1"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862" y="1021525"/>
            <a:ext cx="7712276" cy="5639705"/>
          </a:xfrm>
          <a:prstGeom prst="rect">
            <a:avLst/>
          </a:prstGeom>
        </p:spPr>
      </p:pic>
    </p:spTree>
    <p:extLst>
      <p:ext uri="{BB962C8B-B14F-4D97-AF65-F5344CB8AC3E}">
        <p14:creationId xmlns:p14="http://schemas.microsoft.com/office/powerpoint/2010/main" val="9756507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Bad data</a:t>
            </a:r>
            <a:endParaRPr lang="en-US" b="1"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174" y="1074715"/>
            <a:ext cx="7683651" cy="5598089"/>
          </a:xfrm>
          <a:prstGeom prst="rect">
            <a:avLst/>
          </a:prstGeom>
        </p:spPr>
      </p:pic>
    </p:spTree>
    <p:extLst>
      <p:ext uri="{BB962C8B-B14F-4D97-AF65-F5344CB8AC3E}">
        <p14:creationId xmlns:p14="http://schemas.microsoft.com/office/powerpoint/2010/main" val="2547178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Spearman’s Rank Correlation </a:t>
            </a:r>
          </a:p>
        </p:txBody>
      </p:sp>
      <p:sp>
        <p:nvSpPr>
          <p:cNvPr id="4" name="TextBox 3"/>
          <p:cNvSpPr txBox="1"/>
          <p:nvPr/>
        </p:nvSpPr>
        <p:spPr>
          <a:xfrm>
            <a:off x="694481" y="1326021"/>
            <a:ext cx="10330172" cy="1815882"/>
          </a:xfrm>
          <a:prstGeom prst="rect">
            <a:avLst/>
          </a:prstGeom>
          <a:noFill/>
        </p:spPr>
        <p:txBody>
          <a:bodyPr wrap="square" rtlCol="0">
            <a:spAutoFit/>
          </a:bodyPr>
          <a:lstStyle/>
          <a:p>
            <a:r>
              <a:rPr lang="en-US" sz="2800" dirty="0" smtClean="0"/>
              <a:t>An </a:t>
            </a:r>
            <a:r>
              <a:rPr lang="en-US" sz="2800" dirty="0"/>
              <a:t>alternative to Pearson’s correlation coefficient for data that depart substantially from bivariate normality </a:t>
            </a:r>
          </a:p>
          <a:p>
            <a:endParaRPr lang="en-US" sz="2800" dirty="0"/>
          </a:p>
          <a:p>
            <a:r>
              <a:rPr lang="en-US" sz="2800" dirty="0" smtClean="0"/>
              <a:t>Based </a:t>
            </a:r>
            <a:r>
              <a:rPr lang="en-US" sz="2800" dirty="0"/>
              <a:t>on ranks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659" y="2374288"/>
            <a:ext cx="4728295" cy="4333241"/>
          </a:xfrm>
          <a:prstGeom prst="rect">
            <a:avLst/>
          </a:prstGeom>
        </p:spPr>
      </p:pic>
    </p:spTree>
    <p:extLst>
      <p:ext uri="{BB962C8B-B14F-4D97-AF65-F5344CB8AC3E}">
        <p14:creationId xmlns:p14="http://schemas.microsoft.com/office/powerpoint/2010/main" val="18775049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Correlation Summary </a:t>
            </a:r>
          </a:p>
        </p:txBody>
      </p:sp>
      <p:sp>
        <p:nvSpPr>
          <p:cNvPr id="4" name="TextBox 3"/>
          <p:cNvSpPr txBox="1"/>
          <p:nvPr/>
        </p:nvSpPr>
        <p:spPr>
          <a:xfrm>
            <a:off x="694481" y="1326021"/>
            <a:ext cx="10330172" cy="4739759"/>
          </a:xfrm>
          <a:prstGeom prst="rect">
            <a:avLst/>
          </a:prstGeom>
          <a:noFill/>
        </p:spPr>
        <p:txBody>
          <a:bodyPr wrap="square" rtlCol="0">
            <a:spAutoFit/>
          </a:bodyPr>
          <a:lstStyle/>
          <a:p>
            <a:pPr marL="457200" indent="-457200">
              <a:buFont typeface="Arial" charset="0"/>
              <a:buChar char="•"/>
            </a:pPr>
            <a:r>
              <a:rPr lang="en-US" sz="2800" dirty="0" smtClean="0"/>
              <a:t>Correlations </a:t>
            </a:r>
            <a:r>
              <a:rPr lang="en-US" sz="2800" dirty="0"/>
              <a:t>are very important </a:t>
            </a:r>
          </a:p>
          <a:p>
            <a:pPr marL="171450" indent="-171450">
              <a:buFont typeface="Arial" charset="0"/>
              <a:buChar char="•"/>
            </a:pPr>
            <a:endParaRPr lang="en-US" sz="1200" dirty="0"/>
          </a:p>
          <a:p>
            <a:pPr marL="457200" indent="-457200">
              <a:buFont typeface="Arial" charset="0"/>
              <a:buChar char="•"/>
            </a:pPr>
            <a:r>
              <a:rPr lang="en-US" sz="2800" dirty="0" smtClean="0"/>
              <a:t>We </a:t>
            </a:r>
            <a:r>
              <a:rPr lang="en-US" sz="2800" dirty="0"/>
              <a:t>are interested in correlations between values of treatments and response variables </a:t>
            </a:r>
          </a:p>
          <a:p>
            <a:pPr marL="171450" indent="-171450">
              <a:buFont typeface="Arial" charset="0"/>
              <a:buChar char="•"/>
            </a:pPr>
            <a:endParaRPr lang="en-US" sz="1200" dirty="0"/>
          </a:p>
          <a:p>
            <a:pPr marL="457200" indent="-457200">
              <a:buFont typeface="Arial" charset="0"/>
              <a:buChar char="•"/>
            </a:pPr>
            <a:r>
              <a:rPr lang="en-US" sz="2800" dirty="0" smtClean="0"/>
              <a:t>We </a:t>
            </a:r>
            <a:r>
              <a:rPr lang="en-US" sz="2800" dirty="0"/>
              <a:t>are interested in correlations between various factors that could affect the response variable </a:t>
            </a:r>
          </a:p>
          <a:p>
            <a:pPr marL="171450" indent="-171450">
              <a:buFont typeface="Arial" charset="0"/>
              <a:buChar char="•"/>
            </a:pPr>
            <a:endParaRPr lang="en-US" sz="1200" dirty="0"/>
          </a:p>
          <a:p>
            <a:pPr marL="457200" indent="-457200">
              <a:buFont typeface="Arial" charset="0"/>
              <a:buChar char="•"/>
            </a:pPr>
            <a:r>
              <a:rPr lang="en-US" sz="2800" dirty="0" smtClean="0"/>
              <a:t>We </a:t>
            </a:r>
            <a:r>
              <a:rPr lang="en-US" sz="2800" dirty="0"/>
              <a:t>need to think about correlations between explanatory variables and potentially confounding variables </a:t>
            </a:r>
          </a:p>
          <a:p>
            <a:pPr marL="171450" indent="-171450">
              <a:buFont typeface="Arial" charset="0"/>
              <a:buChar char="•"/>
            </a:pPr>
            <a:endParaRPr lang="en-US" sz="1200" dirty="0"/>
          </a:p>
          <a:p>
            <a:pPr marL="457200" indent="-457200">
              <a:buFont typeface="Arial" charset="0"/>
              <a:buChar char="•"/>
            </a:pPr>
            <a:r>
              <a:rPr lang="en-US" sz="2800" b="1" dirty="0" smtClean="0"/>
              <a:t>Many </a:t>
            </a:r>
            <a:r>
              <a:rPr lang="en-US" sz="2800" b="1" dirty="0"/>
              <a:t>types of experiments call for the calculation and consideration of correlation coefficients </a:t>
            </a:r>
            <a:endParaRPr lang="en-US" sz="2800" dirty="0"/>
          </a:p>
        </p:txBody>
      </p:sp>
    </p:spTree>
    <p:extLst>
      <p:ext uri="{BB962C8B-B14F-4D97-AF65-F5344CB8AC3E}">
        <p14:creationId xmlns:p14="http://schemas.microsoft.com/office/powerpoint/2010/main" val="20701916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For Thursday</a:t>
            </a:r>
            <a:endParaRPr lang="en-US" b="1" dirty="0">
              <a:solidFill>
                <a:schemeClr val="bg1"/>
              </a:solidFill>
            </a:endParaRPr>
          </a:p>
        </p:txBody>
      </p:sp>
      <p:sp>
        <p:nvSpPr>
          <p:cNvPr id="6" name="Rectangle 5"/>
          <p:cNvSpPr/>
          <p:nvPr/>
        </p:nvSpPr>
        <p:spPr>
          <a:xfrm>
            <a:off x="100208" y="1297140"/>
            <a:ext cx="11887200" cy="4031873"/>
          </a:xfrm>
          <a:prstGeom prst="rect">
            <a:avLst/>
          </a:prstGeom>
        </p:spPr>
        <p:txBody>
          <a:bodyPr wrap="square">
            <a:spAutoFit/>
          </a:bodyPr>
          <a:lstStyle/>
          <a:p>
            <a:r>
              <a:rPr lang="en-US" sz="3200" dirty="0" smtClean="0"/>
              <a:t>Read chapter WS </a:t>
            </a:r>
            <a:r>
              <a:rPr lang="en-US" sz="3200" dirty="0" smtClean="0"/>
              <a:t>14-16</a:t>
            </a:r>
            <a:endParaRPr lang="en-US" sz="3200" dirty="0" smtClean="0"/>
          </a:p>
          <a:p>
            <a:endParaRPr lang="en-US" sz="3200" dirty="0"/>
          </a:p>
          <a:p>
            <a:r>
              <a:rPr lang="en-US" sz="3200" dirty="0" smtClean="0"/>
              <a:t>Bring laptop to class!</a:t>
            </a:r>
          </a:p>
          <a:p>
            <a:endParaRPr lang="en-US" sz="3200" dirty="0"/>
          </a:p>
          <a:p>
            <a:r>
              <a:rPr lang="en-US" sz="3200" dirty="0" smtClean="0"/>
              <a:t>Heath Blackmon  </a:t>
            </a:r>
          </a:p>
          <a:p>
            <a:r>
              <a:rPr lang="en-US" sz="3200" dirty="0" smtClean="0"/>
              <a:t>BSBW 309  </a:t>
            </a:r>
          </a:p>
          <a:p>
            <a:r>
              <a:rPr lang="en-US" sz="3200" dirty="0" smtClean="0"/>
              <a:t>coleoguy@gmail.com  </a:t>
            </a:r>
          </a:p>
          <a:p>
            <a:r>
              <a:rPr lang="en-US" sz="3200" dirty="0" smtClean="0"/>
              <a:t>@coleoguy</a:t>
            </a:r>
          </a:p>
        </p:txBody>
      </p:sp>
      <p:pic>
        <p:nvPicPr>
          <p:cNvPr id="3" name="Picture 2"/>
          <p:cNvPicPr>
            <a:picLocks noChangeAspect="1"/>
          </p:cNvPicPr>
          <p:nvPr/>
        </p:nvPicPr>
        <p:blipFill>
          <a:blip r:embed="rId2"/>
          <a:stretch>
            <a:fillRect/>
          </a:stretch>
        </p:blipFill>
        <p:spPr>
          <a:xfrm>
            <a:off x="6043808" y="1078594"/>
            <a:ext cx="3879428" cy="5467148"/>
          </a:xfrm>
          <a:prstGeom prst="rect">
            <a:avLst/>
          </a:prstGeom>
        </p:spPr>
      </p:pic>
    </p:spTree>
    <p:extLst>
      <p:ext uri="{BB962C8B-B14F-4D97-AF65-F5344CB8AC3E}">
        <p14:creationId xmlns:p14="http://schemas.microsoft.com/office/powerpoint/2010/main" val="7718764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Statistical Significance versus Biological Importance </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6234" r="4627"/>
          <a:stretch/>
        </p:blipFill>
        <p:spPr>
          <a:xfrm>
            <a:off x="6845300" y="1778000"/>
            <a:ext cx="4991100" cy="34709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1778000"/>
            <a:ext cx="5715000" cy="1829926"/>
          </a:xfrm>
          <a:prstGeom prst="rect">
            <a:avLst/>
          </a:prstGeom>
        </p:spPr>
      </p:pic>
    </p:spTree>
    <p:extLst>
      <p:ext uri="{BB962C8B-B14F-4D97-AF65-F5344CB8AC3E}">
        <p14:creationId xmlns:p14="http://schemas.microsoft.com/office/powerpoint/2010/main" val="38592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Effect size!</a:t>
            </a:r>
            <a:endParaRPr lang="en-US" b="1" dirty="0">
              <a:solidFill>
                <a:schemeClr val="bg1"/>
              </a:solidFill>
            </a:endParaRPr>
          </a:p>
        </p:txBody>
      </p:sp>
      <p:sp>
        <p:nvSpPr>
          <p:cNvPr id="5" name="TextBox 4"/>
          <p:cNvSpPr txBox="1"/>
          <p:nvPr/>
        </p:nvSpPr>
        <p:spPr>
          <a:xfrm>
            <a:off x="745177" y="1315039"/>
            <a:ext cx="10263249" cy="2677656"/>
          </a:xfrm>
          <a:prstGeom prst="rect">
            <a:avLst/>
          </a:prstGeom>
          <a:noFill/>
        </p:spPr>
        <p:txBody>
          <a:bodyPr wrap="square" rtlCol="0">
            <a:spAutoFit/>
          </a:bodyPr>
          <a:lstStyle/>
          <a:p>
            <a:r>
              <a:rPr lang="en-US" sz="2800" dirty="0"/>
              <a:t>Statistical significance is not enough – you also need to calculate and report the magnitude of the effects. If the effect is exceedingly small, then it might not be interesting. Biological significance can only be determined in light of the system under study</a:t>
            </a:r>
            <a:r>
              <a:rPr lang="en-US" sz="2800" dirty="0" smtClean="0"/>
              <a:t>.</a:t>
            </a:r>
          </a:p>
          <a:p>
            <a:endParaRPr lang="en-US" sz="2800" dirty="0"/>
          </a:p>
          <a:p>
            <a:r>
              <a:rPr lang="en-US" sz="2800" dirty="0" smtClean="0"/>
              <a:t>Why is this important in basic research / applied research?</a:t>
            </a:r>
            <a:r>
              <a:rPr lang="en-US" sz="2800" dirty="0"/>
              <a:t> </a:t>
            </a:r>
          </a:p>
        </p:txBody>
      </p:sp>
    </p:spTree>
    <p:extLst>
      <p:ext uri="{BB962C8B-B14F-4D97-AF65-F5344CB8AC3E}">
        <p14:creationId xmlns:p14="http://schemas.microsoft.com/office/powerpoint/2010/main" val="12173239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Common mistake</a:t>
            </a:r>
            <a:endParaRPr lang="en-US" b="1" dirty="0">
              <a:solidFill>
                <a:schemeClr val="bg1"/>
              </a:solidFill>
            </a:endParaRPr>
          </a:p>
        </p:txBody>
      </p:sp>
      <p:sp>
        <p:nvSpPr>
          <p:cNvPr id="9" name="Rectangle 8"/>
          <p:cNvSpPr/>
          <p:nvPr/>
        </p:nvSpPr>
        <p:spPr>
          <a:xfrm>
            <a:off x="4762005" y="1847465"/>
            <a:ext cx="7196447" cy="3046988"/>
          </a:xfrm>
          <a:prstGeom prst="rect">
            <a:avLst/>
          </a:prstGeom>
        </p:spPr>
        <p:txBody>
          <a:bodyPr wrap="square">
            <a:spAutoFit/>
          </a:bodyPr>
          <a:lstStyle/>
          <a:p>
            <a:pPr marL="285750" indent="-285750">
              <a:buFont typeface="Arial" charset="0"/>
              <a:buChar char="•"/>
            </a:pPr>
            <a:r>
              <a:rPr lang="en-US" sz="2400" dirty="0" smtClean="0">
                <a:latin typeface="Calibri" charset="0"/>
              </a:rPr>
              <a:t>The </a:t>
            </a:r>
            <a:r>
              <a:rPr lang="en-US" sz="2400" dirty="0">
                <a:latin typeface="Calibri" charset="0"/>
              </a:rPr>
              <a:t>treatment is significantly different from zero </a:t>
            </a:r>
          </a:p>
          <a:p>
            <a:pPr marL="285750" indent="-285750">
              <a:buFont typeface="Arial" charset="0"/>
              <a:buChar char="•"/>
            </a:pPr>
            <a:r>
              <a:rPr lang="en-US" sz="2400" dirty="0" smtClean="0">
                <a:latin typeface="Calibri" charset="0"/>
              </a:rPr>
              <a:t>The </a:t>
            </a:r>
            <a:r>
              <a:rPr lang="en-US" sz="2400" dirty="0">
                <a:latin typeface="Calibri" charset="0"/>
              </a:rPr>
              <a:t>control is not significantly different from zero </a:t>
            </a:r>
          </a:p>
          <a:p>
            <a:pPr marL="285750" indent="-285750">
              <a:buFont typeface="Arial" charset="0"/>
              <a:buChar char="•"/>
            </a:pPr>
            <a:r>
              <a:rPr lang="en-US" sz="2400" dirty="0" smtClean="0">
                <a:latin typeface="Calibri" charset="0"/>
              </a:rPr>
              <a:t>So</a:t>
            </a:r>
            <a:r>
              <a:rPr lang="en-US" sz="2400" dirty="0">
                <a:latin typeface="Calibri" charset="0"/>
              </a:rPr>
              <a:t>… the treatment must be different from the control, right? </a:t>
            </a:r>
          </a:p>
          <a:p>
            <a:pPr marL="285750" indent="-285750">
              <a:buFont typeface="Arial" charset="0"/>
              <a:buChar char="•"/>
            </a:pPr>
            <a:endParaRPr lang="en-US" sz="2400" b="1" dirty="0" smtClean="0">
              <a:latin typeface="Calibri" charset="0"/>
            </a:endParaRPr>
          </a:p>
          <a:p>
            <a:pPr marL="285750" indent="-285750">
              <a:buFont typeface="Arial" charset="0"/>
              <a:buChar char="•"/>
            </a:pPr>
            <a:r>
              <a:rPr lang="en-US" sz="2400" b="1" dirty="0" smtClean="0">
                <a:latin typeface="Calibri" charset="0"/>
              </a:rPr>
              <a:t>No</a:t>
            </a:r>
            <a:r>
              <a:rPr lang="en-US" sz="2400" b="1" dirty="0">
                <a:latin typeface="Calibri" charset="0"/>
              </a:rPr>
              <a:t>. You must directly compare the treatment to the control. Lots of </a:t>
            </a:r>
            <a:r>
              <a:rPr lang="en-US" sz="2400" b="1" dirty="0" smtClean="0">
                <a:latin typeface="Calibri" charset="0"/>
              </a:rPr>
              <a:t>possible </a:t>
            </a:r>
            <a:r>
              <a:rPr lang="en-US" sz="2400" b="1" dirty="0">
                <a:latin typeface="Calibri" charset="0"/>
              </a:rPr>
              <a:t>reasons </a:t>
            </a:r>
            <a:r>
              <a:rPr lang="en-US" sz="2400" b="1" dirty="0" smtClean="0">
                <a:latin typeface="Calibri" charset="0"/>
              </a:rPr>
              <a:t>for control not to be zero!</a:t>
            </a:r>
            <a:r>
              <a:rPr lang="en-US" sz="2400" b="1" dirty="0">
                <a:latin typeface="Calibri" charset="0"/>
              </a:rPr>
              <a:t> </a:t>
            </a:r>
            <a:endParaRPr lang="en-US" sz="2400" dirty="0">
              <a:effectLst/>
              <a:latin typeface="Calibri"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876" y="1579418"/>
            <a:ext cx="4306431" cy="3994496"/>
          </a:xfrm>
          <a:prstGeom prst="rect">
            <a:avLst/>
          </a:prstGeom>
        </p:spPr>
      </p:pic>
    </p:spTree>
    <p:extLst>
      <p:ext uri="{BB962C8B-B14F-4D97-AF65-F5344CB8AC3E}">
        <p14:creationId xmlns:p14="http://schemas.microsoft.com/office/powerpoint/2010/main" val="143309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Common mistake</a:t>
            </a:r>
            <a:endParaRPr lang="en-US" b="1" dirty="0">
              <a:solidFill>
                <a:schemeClr val="bg1"/>
              </a:solidFill>
            </a:endParaRPr>
          </a:p>
        </p:txBody>
      </p:sp>
      <p:sp>
        <p:nvSpPr>
          <p:cNvPr id="9" name="Rectangle 8"/>
          <p:cNvSpPr/>
          <p:nvPr/>
        </p:nvSpPr>
        <p:spPr>
          <a:xfrm>
            <a:off x="4762005" y="1847465"/>
            <a:ext cx="7196447" cy="3046988"/>
          </a:xfrm>
          <a:prstGeom prst="rect">
            <a:avLst/>
          </a:prstGeom>
        </p:spPr>
        <p:txBody>
          <a:bodyPr wrap="square">
            <a:spAutoFit/>
          </a:bodyPr>
          <a:lstStyle/>
          <a:p>
            <a:pPr marL="285750" indent="-285750">
              <a:buFont typeface="Arial" charset="0"/>
              <a:buChar char="•"/>
            </a:pPr>
            <a:r>
              <a:rPr lang="en-US" sz="2400" dirty="0" smtClean="0">
                <a:latin typeface="Calibri" charset="0"/>
              </a:rPr>
              <a:t>The </a:t>
            </a:r>
            <a:r>
              <a:rPr lang="en-US" sz="2400" dirty="0">
                <a:latin typeface="Calibri" charset="0"/>
              </a:rPr>
              <a:t>treatment is significantly different from zero </a:t>
            </a:r>
          </a:p>
          <a:p>
            <a:pPr marL="285750" indent="-285750">
              <a:buFont typeface="Arial" charset="0"/>
              <a:buChar char="•"/>
            </a:pPr>
            <a:r>
              <a:rPr lang="en-US" sz="2400" dirty="0" smtClean="0">
                <a:latin typeface="Calibri" charset="0"/>
              </a:rPr>
              <a:t>The </a:t>
            </a:r>
            <a:r>
              <a:rPr lang="en-US" sz="2400" dirty="0">
                <a:latin typeface="Calibri" charset="0"/>
              </a:rPr>
              <a:t>control is not significantly different from zero </a:t>
            </a:r>
          </a:p>
          <a:p>
            <a:pPr marL="285750" indent="-285750">
              <a:buFont typeface="Arial" charset="0"/>
              <a:buChar char="•"/>
            </a:pPr>
            <a:r>
              <a:rPr lang="en-US" sz="2400" dirty="0" smtClean="0">
                <a:latin typeface="Calibri" charset="0"/>
              </a:rPr>
              <a:t>So</a:t>
            </a:r>
            <a:r>
              <a:rPr lang="en-US" sz="2400" dirty="0">
                <a:latin typeface="Calibri" charset="0"/>
              </a:rPr>
              <a:t>… the treatment must be different from the control, right? </a:t>
            </a:r>
          </a:p>
          <a:p>
            <a:pPr marL="285750" indent="-285750">
              <a:buFont typeface="Arial" charset="0"/>
              <a:buChar char="•"/>
            </a:pPr>
            <a:endParaRPr lang="en-US" sz="2400" b="1" dirty="0" smtClean="0">
              <a:latin typeface="Calibri" charset="0"/>
            </a:endParaRPr>
          </a:p>
          <a:p>
            <a:pPr marL="285750" indent="-285750">
              <a:buFont typeface="Arial" charset="0"/>
              <a:buChar char="•"/>
            </a:pPr>
            <a:r>
              <a:rPr lang="en-US" sz="2400" b="1" dirty="0" smtClean="0">
                <a:latin typeface="Calibri" charset="0"/>
              </a:rPr>
              <a:t>No</a:t>
            </a:r>
            <a:r>
              <a:rPr lang="en-US" sz="2400" b="1" dirty="0">
                <a:latin typeface="Calibri" charset="0"/>
              </a:rPr>
              <a:t>. You must directly compare the treatment to the control. Lots of </a:t>
            </a:r>
            <a:r>
              <a:rPr lang="en-US" sz="2400" b="1" dirty="0" smtClean="0">
                <a:latin typeface="Calibri" charset="0"/>
              </a:rPr>
              <a:t>possible </a:t>
            </a:r>
            <a:r>
              <a:rPr lang="en-US" sz="2400" b="1" dirty="0">
                <a:latin typeface="Calibri" charset="0"/>
              </a:rPr>
              <a:t>reasons </a:t>
            </a:r>
            <a:r>
              <a:rPr lang="en-US" sz="2400" b="1" dirty="0" smtClean="0">
                <a:latin typeface="Calibri" charset="0"/>
              </a:rPr>
              <a:t>for control not to be zero!</a:t>
            </a:r>
            <a:r>
              <a:rPr lang="en-US" sz="2400" b="1" dirty="0">
                <a:latin typeface="Calibri" charset="0"/>
              </a:rPr>
              <a:t> </a:t>
            </a:r>
            <a:endParaRPr lang="en-US" sz="2400" dirty="0">
              <a:effectLst/>
              <a:latin typeface="Calibri"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876" y="1579418"/>
            <a:ext cx="4306431" cy="3994496"/>
          </a:xfrm>
          <a:prstGeom prst="rect">
            <a:avLst/>
          </a:prstGeom>
        </p:spPr>
      </p:pic>
    </p:spTree>
    <p:extLst>
      <p:ext uri="{BB962C8B-B14F-4D97-AF65-F5344CB8AC3E}">
        <p14:creationId xmlns:p14="http://schemas.microsoft.com/office/powerpoint/2010/main" val="16469722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Designing Experiments </a:t>
            </a:r>
          </a:p>
        </p:txBody>
      </p:sp>
      <p:sp>
        <p:nvSpPr>
          <p:cNvPr id="4" name="Rectangle 3"/>
          <p:cNvSpPr/>
          <p:nvPr/>
        </p:nvSpPr>
        <p:spPr>
          <a:xfrm>
            <a:off x="243921" y="1357113"/>
            <a:ext cx="11560151" cy="2677656"/>
          </a:xfrm>
          <a:prstGeom prst="rect">
            <a:avLst/>
          </a:prstGeom>
        </p:spPr>
        <p:txBody>
          <a:bodyPr wrap="square">
            <a:spAutoFit/>
          </a:bodyPr>
          <a:lstStyle/>
          <a:p>
            <a:r>
              <a:rPr lang="en-US" sz="2800" dirty="0" smtClean="0"/>
              <a:t>Some </a:t>
            </a:r>
            <a:r>
              <a:rPr lang="en-US" sz="2800" dirty="0"/>
              <a:t>considerations we’ve already discussed: </a:t>
            </a:r>
          </a:p>
          <a:p>
            <a:pPr marL="971550" lvl="1" indent="-514350">
              <a:buFont typeface="+mj-lt"/>
              <a:buAutoNum type="arabicPeriod"/>
            </a:pPr>
            <a:r>
              <a:rPr lang="en-US" sz="2800" dirty="0" smtClean="0"/>
              <a:t>Confounding </a:t>
            </a:r>
            <a:r>
              <a:rPr lang="en-US" sz="2800" dirty="0"/>
              <a:t>variables </a:t>
            </a:r>
          </a:p>
          <a:p>
            <a:pPr marL="971550" lvl="1" indent="-514350">
              <a:buFont typeface="+mj-lt"/>
              <a:buAutoNum type="arabicPeriod"/>
            </a:pPr>
            <a:r>
              <a:rPr lang="en-US" sz="2800" dirty="0" smtClean="0"/>
              <a:t>Experiment bias</a:t>
            </a:r>
            <a:r>
              <a:rPr lang="en-US" sz="2800" dirty="0"/>
              <a:t> </a:t>
            </a:r>
          </a:p>
          <a:p>
            <a:pPr marL="971550" lvl="1" indent="-514350">
              <a:buFont typeface="+mj-lt"/>
              <a:buAutoNum type="arabicPeriod"/>
            </a:pPr>
            <a:r>
              <a:rPr lang="en-US" sz="2800" dirty="0" smtClean="0"/>
              <a:t>Multiple </a:t>
            </a:r>
            <a:r>
              <a:rPr lang="en-US" sz="2800" dirty="0"/>
              <a:t>control groups </a:t>
            </a:r>
          </a:p>
          <a:p>
            <a:pPr marL="971550" lvl="1" indent="-514350">
              <a:buFont typeface="+mj-lt"/>
              <a:buAutoNum type="arabicPeriod"/>
            </a:pPr>
            <a:r>
              <a:rPr lang="en-US" sz="2800" dirty="0" smtClean="0"/>
              <a:t>Randomization</a:t>
            </a:r>
            <a:r>
              <a:rPr lang="en-US" sz="2800" dirty="0"/>
              <a:t> </a:t>
            </a:r>
          </a:p>
          <a:p>
            <a:pPr marL="971550" lvl="1" indent="-514350">
              <a:buFont typeface="+mj-lt"/>
              <a:buAutoNum type="arabicPeriod"/>
            </a:pPr>
            <a:r>
              <a:rPr lang="en-US" sz="2800" dirty="0" smtClean="0"/>
              <a:t>Single-blind </a:t>
            </a:r>
            <a:r>
              <a:rPr lang="en-US" sz="2800" dirty="0"/>
              <a:t>and double-blind experiments  </a:t>
            </a:r>
          </a:p>
        </p:txBody>
      </p:sp>
    </p:spTree>
    <p:extLst>
      <p:ext uri="{BB962C8B-B14F-4D97-AF65-F5344CB8AC3E}">
        <p14:creationId xmlns:p14="http://schemas.microsoft.com/office/powerpoint/2010/main" val="104551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7270</TotalTime>
  <Words>1413</Words>
  <Application>Microsoft Macintosh PowerPoint</Application>
  <PresentationFormat>Widescreen</PresentationFormat>
  <Paragraphs>360</Paragraphs>
  <Slides>47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Andale Mono</vt:lpstr>
      <vt:lpstr>Calibri</vt:lpstr>
      <vt:lpstr>Calibri Light</vt:lpstr>
      <vt:lpstr>Cambria Math</vt:lpstr>
      <vt:lpstr>Mangal</vt:lpstr>
      <vt:lpstr>Arial</vt:lpstr>
      <vt:lpstr>Office Theme</vt:lpstr>
      <vt:lpstr>    Designing Experiments, ANOVA and Correlation Coefficients  Biology 683  Lecture 6   Heath Blackmon</vt:lpstr>
      <vt:lpstr>Last week</vt:lpstr>
      <vt:lpstr>Today</vt:lpstr>
      <vt:lpstr>Statistical Significance versus Biological Importance </vt:lpstr>
      <vt:lpstr>Statistical Significance versus Biological Importance </vt:lpstr>
      <vt:lpstr>Effect size!</vt:lpstr>
      <vt:lpstr>Common mistake</vt:lpstr>
      <vt:lpstr>Common mistake</vt:lpstr>
      <vt:lpstr>Designing Experiments </vt:lpstr>
      <vt:lpstr>Some New Concepts </vt:lpstr>
      <vt:lpstr>Block what you can, randomize what you cannot.</vt:lpstr>
      <vt:lpstr>Example of Multiple Factors </vt:lpstr>
      <vt:lpstr>Multiple factors and interactions</vt:lpstr>
      <vt:lpstr>Precision</vt:lpstr>
      <vt:lpstr>Precision</vt:lpstr>
      <vt:lpstr>Power</vt:lpstr>
      <vt:lpstr>Calculating Power</vt:lpstr>
      <vt:lpstr>Power for a Two-sample t-test </vt:lpstr>
      <vt:lpstr>Power for a Two-sample t-test </vt:lpstr>
      <vt:lpstr>Fisher</vt:lpstr>
      <vt:lpstr>Analysis of Variance</vt:lpstr>
      <vt:lpstr>Analysis of Variance</vt:lpstr>
      <vt:lpstr>Analysis of Variance</vt:lpstr>
      <vt:lpstr>Analysis of Variance</vt:lpstr>
      <vt:lpstr>Analysis of Variance</vt:lpstr>
      <vt:lpstr>Analysis of Variance</vt:lpstr>
      <vt:lpstr>Analysis of Variance</vt:lpstr>
      <vt:lpstr>Running ANOVA in R</vt:lpstr>
      <vt:lpstr>Running ANOVA in R</vt:lpstr>
      <vt:lpstr>Post-hoc tests</vt:lpstr>
      <vt:lpstr>Post-hoc tests</vt:lpstr>
      <vt:lpstr>Interpreting post-hoc tests</vt:lpstr>
      <vt:lpstr>Plotting this kind of data</vt:lpstr>
      <vt:lpstr>Example of code</vt:lpstr>
      <vt:lpstr>Assumptions of the ANOVA</vt:lpstr>
      <vt:lpstr>A Non-Parametric Alternative </vt:lpstr>
      <vt:lpstr>A Non-Parametric post-hoc </vt:lpstr>
      <vt:lpstr>ANOVA Summary </vt:lpstr>
      <vt:lpstr>Correlation and Causation</vt:lpstr>
      <vt:lpstr>Covariance and Correlation</vt:lpstr>
      <vt:lpstr>Covariance and Correlation</vt:lpstr>
      <vt:lpstr>Pearson’s Correlation Coefficient </vt:lpstr>
      <vt:lpstr>Good data</vt:lpstr>
      <vt:lpstr>Bad data</vt:lpstr>
      <vt:lpstr>Spearman’s Rank Correlation </vt:lpstr>
      <vt:lpstr>Correlation Summary </vt:lpstr>
      <vt:lpstr>For Thursday</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114</cp:revision>
  <cp:lastPrinted>2018-01-03T17:27:34Z</cp:lastPrinted>
  <dcterms:created xsi:type="dcterms:W3CDTF">2018-01-03T17:15:04Z</dcterms:created>
  <dcterms:modified xsi:type="dcterms:W3CDTF">2018-02-27T21:29:13Z</dcterms:modified>
</cp:coreProperties>
</file>